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Lst>
  <p:notesMasterIdLst>
    <p:notesMasterId r:id="rId25"/>
  </p:notesMasterIdLst>
  <p:sldIdLst>
    <p:sldId id="256" r:id="rId4"/>
    <p:sldId id="257" r:id="rId5"/>
    <p:sldId id="260" r:id="rId6"/>
    <p:sldId id="279" r:id="rId7"/>
    <p:sldId id="266" r:id="rId8"/>
    <p:sldId id="264" r:id="rId9"/>
    <p:sldId id="267" r:id="rId10"/>
    <p:sldId id="268" r:id="rId11"/>
    <p:sldId id="269" r:id="rId12"/>
    <p:sldId id="265" r:id="rId13"/>
    <p:sldId id="271" r:id="rId14"/>
    <p:sldId id="270" r:id="rId15"/>
    <p:sldId id="272" r:id="rId16"/>
    <p:sldId id="273" r:id="rId17"/>
    <p:sldId id="274" r:id="rId18"/>
    <p:sldId id="275" r:id="rId19"/>
    <p:sldId id="346" r:id="rId20"/>
    <p:sldId id="276" r:id="rId21"/>
    <p:sldId id="277" r:id="rId22"/>
    <p:sldId id="347" r:id="rId23"/>
    <p:sldId id="261" r:id="rId24"/>
  </p:sldIdLst>
  <p:sldSz cx="12192000" cy="6858000"/>
  <p:notesSz cx="6797675" cy="9926638"/>
  <p:embeddedFontLst>
    <p:embeddedFont>
      <p:font typeface="Arial Narrow" panose="020B0606020202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ywBWMgEDWcBFzE05pmFgGbQ0d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02C"/>
    <a:srgbClr val="2A702A"/>
    <a:srgbClr val="417343"/>
    <a:srgbClr val="2B732B"/>
    <a:srgbClr val="336B34"/>
    <a:srgbClr val="38623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108" d="100"/>
          <a:sy n="108" d="100"/>
        </p:scale>
        <p:origin x="678" y="10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customschemas.google.com/relationships/presentationmetadata" Target="metadata"/><Relationship Id="rId21" Type="http://schemas.openxmlformats.org/officeDocument/2006/relationships/slide" Target="slides/slide18.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85232-AEBB-4CF9-B492-2E8D10E879DB}" type="doc">
      <dgm:prSet loTypeId="urn:microsoft.com/office/officeart/2005/8/layout/pList2" loCatId="list" qsTypeId="urn:microsoft.com/office/officeart/2005/8/quickstyle/simple1" qsCatId="simple" csTypeId="urn:microsoft.com/office/officeart/2005/8/colors/accent1_2" csCatId="accent1" phldr="1"/>
      <dgm:spPr/>
    </dgm:pt>
    <dgm:pt modelId="{E661C1BB-F392-48AB-9BC3-C9E79C176D8C}">
      <dgm:prSet phldrT="[Texto]"/>
      <dgm:spPr>
        <a:solidFill>
          <a:schemeClr val="accent6">
            <a:lumMod val="75000"/>
          </a:schemeClr>
        </a:solidFill>
      </dgm:spPr>
      <dgm:t>
        <a:bodyPr/>
        <a:lstStyle/>
        <a:p>
          <a:r>
            <a:rPr lang="es-ES" dirty="0"/>
            <a:t>Diagnóstico y Línea Base</a:t>
          </a:r>
        </a:p>
        <a:p>
          <a:endParaRPr lang="es-ES"/>
        </a:p>
        <a:p>
          <a:r>
            <a:rPr lang="es-ES"/>
            <a:t>“</a:t>
          </a:r>
          <a:r>
            <a:rPr lang="es-ES" b="1" dirty="0"/>
            <a:t>La cuenca que tenemos</a:t>
          </a:r>
          <a:r>
            <a:rPr lang="es-ES" dirty="0"/>
            <a:t>”</a:t>
          </a:r>
        </a:p>
      </dgm:t>
    </dgm:pt>
    <dgm:pt modelId="{04D84B94-B5F6-4A18-8A60-D9EDC0FDACF3}" type="parTrans" cxnId="{FE58AF4A-DE15-4AE6-91BC-95C70712F883}">
      <dgm:prSet/>
      <dgm:spPr/>
      <dgm:t>
        <a:bodyPr/>
        <a:lstStyle/>
        <a:p>
          <a:endParaRPr lang="es-ES"/>
        </a:p>
      </dgm:t>
    </dgm:pt>
    <dgm:pt modelId="{37FD99B1-23E1-4D02-B87E-F88C9CC3E953}" type="sibTrans" cxnId="{FE58AF4A-DE15-4AE6-91BC-95C70712F883}">
      <dgm:prSet/>
      <dgm:spPr/>
      <dgm:t>
        <a:bodyPr/>
        <a:lstStyle/>
        <a:p>
          <a:endParaRPr lang="es-ES"/>
        </a:p>
      </dgm:t>
    </dgm:pt>
    <dgm:pt modelId="{3B0FE1D4-7337-4E3A-B611-B10943DAF580}">
      <dgm:prSet phldrT="[Texto]"/>
      <dgm:spPr>
        <a:solidFill>
          <a:schemeClr val="accent4">
            <a:lumMod val="75000"/>
          </a:schemeClr>
        </a:solidFill>
      </dgm:spPr>
      <dgm:t>
        <a:bodyPr/>
        <a:lstStyle/>
        <a:p>
          <a:r>
            <a:rPr lang="es-ES" dirty="0"/>
            <a:t>Análisis de Alternativas</a:t>
          </a:r>
        </a:p>
        <a:p>
          <a:endParaRPr lang="es-ES" dirty="0"/>
        </a:p>
        <a:p>
          <a:r>
            <a:rPr lang="es-ES" dirty="0"/>
            <a:t>“</a:t>
          </a:r>
          <a:r>
            <a:rPr lang="es-ES" b="1" dirty="0"/>
            <a:t>La cuenca que queremos</a:t>
          </a:r>
          <a:r>
            <a:rPr lang="es-ES" dirty="0"/>
            <a:t>”</a:t>
          </a:r>
        </a:p>
      </dgm:t>
    </dgm:pt>
    <dgm:pt modelId="{F864FA73-D2A2-41F7-8E74-E827844CE7BE}" type="parTrans" cxnId="{6E80C6D9-45D0-4520-A4A4-2BCD1EE6F1E9}">
      <dgm:prSet/>
      <dgm:spPr/>
      <dgm:t>
        <a:bodyPr/>
        <a:lstStyle/>
        <a:p>
          <a:endParaRPr lang="es-ES"/>
        </a:p>
      </dgm:t>
    </dgm:pt>
    <dgm:pt modelId="{7D18A5EA-729E-402E-A2CC-176FBD3450EA}" type="sibTrans" cxnId="{6E80C6D9-45D0-4520-A4A4-2BCD1EE6F1E9}">
      <dgm:prSet/>
      <dgm:spPr/>
      <dgm:t>
        <a:bodyPr/>
        <a:lstStyle/>
        <a:p>
          <a:endParaRPr lang="es-ES"/>
        </a:p>
      </dgm:t>
    </dgm:pt>
    <dgm:pt modelId="{B49DFCFD-4C20-4FAF-B9CA-887F6538CD3C}">
      <dgm:prSet phldrT="[Texto]"/>
      <dgm:spPr>
        <a:solidFill>
          <a:srgbClr val="FFC000"/>
        </a:solidFill>
      </dgm:spPr>
      <dgm:t>
        <a:bodyPr/>
        <a:lstStyle/>
        <a:p>
          <a:endParaRPr lang="es-ES" dirty="0"/>
        </a:p>
        <a:p>
          <a:r>
            <a:rPr lang="es-ES" dirty="0"/>
            <a:t>PGRHC</a:t>
          </a:r>
        </a:p>
        <a:p>
          <a:endParaRPr lang="es-ES" dirty="0"/>
        </a:p>
        <a:p>
          <a:r>
            <a:rPr lang="es-ES" dirty="0"/>
            <a:t>“</a:t>
          </a:r>
          <a:r>
            <a:rPr lang="es-ES" b="1" dirty="0"/>
            <a:t>La cuenca que podemos</a:t>
          </a:r>
          <a:r>
            <a:rPr lang="es-ES" dirty="0"/>
            <a:t>”</a:t>
          </a:r>
        </a:p>
      </dgm:t>
    </dgm:pt>
    <dgm:pt modelId="{9FB791C1-88B2-4AFD-B82D-D9DF255B33A4}" type="parTrans" cxnId="{220A55B6-3D5D-413E-A206-732A609841CB}">
      <dgm:prSet/>
      <dgm:spPr/>
      <dgm:t>
        <a:bodyPr/>
        <a:lstStyle/>
        <a:p>
          <a:endParaRPr lang="es-ES"/>
        </a:p>
      </dgm:t>
    </dgm:pt>
    <dgm:pt modelId="{5BD890EF-1D7D-41D2-9748-C842845EE515}" type="sibTrans" cxnId="{220A55B6-3D5D-413E-A206-732A609841CB}">
      <dgm:prSet/>
      <dgm:spPr/>
      <dgm:t>
        <a:bodyPr/>
        <a:lstStyle/>
        <a:p>
          <a:endParaRPr lang="es-ES"/>
        </a:p>
      </dgm:t>
    </dgm:pt>
    <dgm:pt modelId="{141A2B9B-9C42-4FF4-848B-9F07A3A2C9A8}" type="pres">
      <dgm:prSet presAssocID="{71085232-AEBB-4CF9-B492-2E8D10E879DB}" presName="Name0" presStyleCnt="0">
        <dgm:presLayoutVars>
          <dgm:dir/>
          <dgm:resizeHandles val="exact"/>
        </dgm:presLayoutVars>
      </dgm:prSet>
      <dgm:spPr/>
    </dgm:pt>
    <dgm:pt modelId="{90F98474-F5A2-4B4E-BFE9-6D56162A8363}" type="pres">
      <dgm:prSet presAssocID="{71085232-AEBB-4CF9-B492-2E8D10E879DB}" presName="bkgdShp" presStyleLbl="alignAccFollowNode1" presStyleIdx="0" presStyleCnt="1" custLinFactNeighborX="9764" custLinFactNeighborY="-4152"/>
      <dgm:spPr/>
    </dgm:pt>
    <dgm:pt modelId="{5151E2FE-672C-4CB8-9566-48801384A528}" type="pres">
      <dgm:prSet presAssocID="{71085232-AEBB-4CF9-B492-2E8D10E879DB}" presName="linComp" presStyleCnt="0"/>
      <dgm:spPr/>
    </dgm:pt>
    <dgm:pt modelId="{9963E7B4-99F0-4CAA-9449-69994B7067CA}" type="pres">
      <dgm:prSet presAssocID="{E661C1BB-F392-48AB-9BC3-C9E79C176D8C}" presName="compNode" presStyleCnt="0"/>
      <dgm:spPr/>
    </dgm:pt>
    <dgm:pt modelId="{91A22614-42AB-4E50-899D-B43D4C55A444}" type="pres">
      <dgm:prSet presAssocID="{E661C1BB-F392-48AB-9BC3-C9E79C176D8C}" presName="node" presStyleLbl="node1" presStyleIdx="0" presStyleCnt="3">
        <dgm:presLayoutVars>
          <dgm:bulletEnabled val="1"/>
        </dgm:presLayoutVars>
      </dgm:prSet>
      <dgm:spPr/>
    </dgm:pt>
    <dgm:pt modelId="{ECF2ACC5-A4E6-448D-9A49-568DB5592165}" type="pres">
      <dgm:prSet presAssocID="{E661C1BB-F392-48AB-9BC3-C9E79C176D8C}" presName="invisiNode" presStyleLbl="node1" presStyleIdx="0" presStyleCnt="3"/>
      <dgm:spPr/>
    </dgm:pt>
    <dgm:pt modelId="{0026930F-7204-4DDB-9F7C-64D0B5D5567E}" type="pres">
      <dgm:prSet presAssocID="{E661C1BB-F392-48AB-9BC3-C9E79C176D8C}"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324FBC1C-FCCD-44BA-91EE-B9DD61C7825F}" type="pres">
      <dgm:prSet presAssocID="{37FD99B1-23E1-4D02-B87E-F88C9CC3E953}" presName="sibTrans" presStyleLbl="sibTrans2D1" presStyleIdx="0" presStyleCnt="0"/>
      <dgm:spPr/>
    </dgm:pt>
    <dgm:pt modelId="{F287066D-D0CD-41D8-895A-968DF1CBD035}" type="pres">
      <dgm:prSet presAssocID="{3B0FE1D4-7337-4E3A-B611-B10943DAF580}" presName="compNode" presStyleCnt="0"/>
      <dgm:spPr/>
    </dgm:pt>
    <dgm:pt modelId="{FAB4E781-425E-464F-9507-9FCD504EF40B}" type="pres">
      <dgm:prSet presAssocID="{3B0FE1D4-7337-4E3A-B611-B10943DAF580}" presName="node" presStyleLbl="node1" presStyleIdx="1" presStyleCnt="3" custLinFactNeighborX="1955" custLinFactNeighborY="0">
        <dgm:presLayoutVars>
          <dgm:bulletEnabled val="1"/>
        </dgm:presLayoutVars>
      </dgm:prSet>
      <dgm:spPr/>
    </dgm:pt>
    <dgm:pt modelId="{892A0ADF-BB2D-4C08-B2C0-2531B1836733}" type="pres">
      <dgm:prSet presAssocID="{3B0FE1D4-7337-4E3A-B611-B10943DAF580}" presName="invisiNode" presStyleLbl="node1" presStyleIdx="1" presStyleCnt="3"/>
      <dgm:spPr/>
    </dgm:pt>
    <dgm:pt modelId="{0E0606E7-0532-439C-9F2D-FE73C1426DA4}" type="pres">
      <dgm:prSet presAssocID="{3B0FE1D4-7337-4E3A-B611-B10943DAF580}" presName="imagNode" presStyleLbl="fgImgPlace1" presStyleIdx="1" presStyleCnt="3" custLinFactX="6973" custLinFactNeighborX="100000" custLinFactNeighborY="909"/>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4D12EEFC-7B16-4AF2-9993-DAB95116B76B}" type="pres">
      <dgm:prSet presAssocID="{7D18A5EA-729E-402E-A2CC-176FBD3450EA}" presName="sibTrans" presStyleLbl="sibTrans2D1" presStyleIdx="0" presStyleCnt="0"/>
      <dgm:spPr/>
    </dgm:pt>
    <dgm:pt modelId="{99BB9519-3FE5-4B99-9010-212C80974859}" type="pres">
      <dgm:prSet presAssocID="{B49DFCFD-4C20-4FAF-B9CA-887F6538CD3C}" presName="compNode" presStyleCnt="0"/>
      <dgm:spPr/>
    </dgm:pt>
    <dgm:pt modelId="{66B38929-BD6B-46C8-A4F6-EC4A70CA4928}" type="pres">
      <dgm:prSet presAssocID="{B49DFCFD-4C20-4FAF-B9CA-887F6538CD3C}" presName="node" presStyleLbl="node1" presStyleIdx="2" presStyleCnt="3">
        <dgm:presLayoutVars>
          <dgm:bulletEnabled val="1"/>
        </dgm:presLayoutVars>
      </dgm:prSet>
      <dgm:spPr/>
    </dgm:pt>
    <dgm:pt modelId="{A839387E-54B8-40FD-BD26-9DF0ABB69AD9}" type="pres">
      <dgm:prSet presAssocID="{B49DFCFD-4C20-4FAF-B9CA-887F6538CD3C}" presName="invisiNode" presStyleLbl="node1" presStyleIdx="2" presStyleCnt="3"/>
      <dgm:spPr/>
    </dgm:pt>
    <dgm:pt modelId="{53C5FCE2-8015-4143-9261-A354A46F30BA}" type="pres">
      <dgm:prSet presAssocID="{B49DFCFD-4C20-4FAF-B9CA-887F6538CD3C}" presName="imagNode" presStyleLbl="fgImgPlace1" presStyleIdx="2" presStyleCnt="3" custLinFactX="-10101" custLinFactNeighborX="-100000" custLinFactNeighborY="1817"/>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Lst>
  <dgm:cxnLst>
    <dgm:cxn modelId="{B0857918-7EE1-48F0-B19A-B5840AC2B8E8}" type="presOf" srcId="{3B0FE1D4-7337-4E3A-B611-B10943DAF580}" destId="{FAB4E781-425E-464F-9507-9FCD504EF40B}" srcOrd="0" destOrd="0" presId="urn:microsoft.com/office/officeart/2005/8/layout/pList2"/>
    <dgm:cxn modelId="{E2A16020-329A-4732-9276-7E394E4A4A51}" type="presOf" srcId="{7D18A5EA-729E-402E-A2CC-176FBD3450EA}" destId="{4D12EEFC-7B16-4AF2-9993-DAB95116B76B}" srcOrd="0" destOrd="0" presId="urn:microsoft.com/office/officeart/2005/8/layout/pList2"/>
    <dgm:cxn modelId="{FE58AF4A-DE15-4AE6-91BC-95C70712F883}" srcId="{71085232-AEBB-4CF9-B492-2E8D10E879DB}" destId="{E661C1BB-F392-48AB-9BC3-C9E79C176D8C}" srcOrd="0" destOrd="0" parTransId="{04D84B94-B5F6-4A18-8A60-D9EDC0FDACF3}" sibTransId="{37FD99B1-23E1-4D02-B87E-F88C9CC3E953}"/>
    <dgm:cxn modelId="{C70EA475-9751-4420-867D-11786E7BFDED}" type="presOf" srcId="{E661C1BB-F392-48AB-9BC3-C9E79C176D8C}" destId="{91A22614-42AB-4E50-899D-B43D4C55A444}" srcOrd="0" destOrd="0" presId="urn:microsoft.com/office/officeart/2005/8/layout/pList2"/>
    <dgm:cxn modelId="{D0E08557-2C8B-4E96-B723-72A5F2FCE994}" type="presOf" srcId="{37FD99B1-23E1-4D02-B87E-F88C9CC3E953}" destId="{324FBC1C-FCCD-44BA-91EE-B9DD61C7825F}" srcOrd="0" destOrd="0" presId="urn:microsoft.com/office/officeart/2005/8/layout/pList2"/>
    <dgm:cxn modelId="{220A55B6-3D5D-413E-A206-732A609841CB}" srcId="{71085232-AEBB-4CF9-B492-2E8D10E879DB}" destId="{B49DFCFD-4C20-4FAF-B9CA-887F6538CD3C}" srcOrd="2" destOrd="0" parTransId="{9FB791C1-88B2-4AFD-B82D-D9DF255B33A4}" sibTransId="{5BD890EF-1D7D-41D2-9748-C842845EE515}"/>
    <dgm:cxn modelId="{FC4B02C8-D435-476D-8CB0-F757B637162E}" type="presOf" srcId="{B49DFCFD-4C20-4FAF-B9CA-887F6538CD3C}" destId="{66B38929-BD6B-46C8-A4F6-EC4A70CA4928}" srcOrd="0" destOrd="0" presId="urn:microsoft.com/office/officeart/2005/8/layout/pList2"/>
    <dgm:cxn modelId="{B9DA0FD6-F176-42B8-9030-5F583F895C10}" type="presOf" srcId="{71085232-AEBB-4CF9-B492-2E8D10E879DB}" destId="{141A2B9B-9C42-4FF4-848B-9F07A3A2C9A8}" srcOrd="0" destOrd="0" presId="urn:microsoft.com/office/officeart/2005/8/layout/pList2"/>
    <dgm:cxn modelId="{6E80C6D9-45D0-4520-A4A4-2BCD1EE6F1E9}" srcId="{71085232-AEBB-4CF9-B492-2E8D10E879DB}" destId="{3B0FE1D4-7337-4E3A-B611-B10943DAF580}" srcOrd="1" destOrd="0" parTransId="{F864FA73-D2A2-41F7-8E74-E827844CE7BE}" sibTransId="{7D18A5EA-729E-402E-A2CC-176FBD3450EA}"/>
    <dgm:cxn modelId="{080491FF-6F64-4BF8-BC81-F4511B64CF3D}" type="presParOf" srcId="{141A2B9B-9C42-4FF4-848B-9F07A3A2C9A8}" destId="{90F98474-F5A2-4B4E-BFE9-6D56162A8363}" srcOrd="0" destOrd="0" presId="urn:microsoft.com/office/officeart/2005/8/layout/pList2"/>
    <dgm:cxn modelId="{38E8FA87-7681-44A4-B0A6-3D0BA15F4DA7}" type="presParOf" srcId="{141A2B9B-9C42-4FF4-848B-9F07A3A2C9A8}" destId="{5151E2FE-672C-4CB8-9566-48801384A528}" srcOrd="1" destOrd="0" presId="urn:microsoft.com/office/officeart/2005/8/layout/pList2"/>
    <dgm:cxn modelId="{263B4B29-4524-4BA3-9877-3E3B6999B231}" type="presParOf" srcId="{5151E2FE-672C-4CB8-9566-48801384A528}" destId="{9963E7B4-99F0-4CAA-9449-69994B7067CA}" srcOrd="0" destOrd="0" presId="urn:microsoft.com/office/officeart/2005/8/layout/pList2"/>
    <dgm:cxn modelId="{9CDD547F-E1B9-4E81-9E51-D29C7D3642F3}" type="presParOf" srcId="{9963E7B4-99F0-4CAA-9449-69994B7067CA}" destId="{91A22614-42AB-4E50-899D-B43D4C55A444}" srcOrd="0" destOrd="0" presId="urn:microsoft.com/office/officeart/2005/8/layout/pList2"/>
    <dgm:cxn modelId="{231E3093-6E24-4FA9-A17D-D8238E83A3EE}" type="presParOf" srcId="{9963E7B4-99F0-4CAA-9449-69994B7067CA}" destId="{ECF2ACC5-A4E6-448D-9A49-568DB5592165}" srcOrd="1" destOrd="0" presId="urn:microsoft.com/office/officeart/2005/8/layout/pList2"/>
    <dgm:cxn modelId="{3F72841C-5108-420B-92C4-C3EFB8396B57}" type="presParOf" srcId="{9963E7B4-99F0-4CAA-9449-69994B7067CA}" destId="{0026930F-7204-4DDB-9F7C-64D0B5D5567E}" srcOrd="2" destOrd="0" presId="urn:microsoft.com/office/officeart/2005/8/layout/pList2"/>
    <dgm:cxn modelId="{14FFB33D-6959-4787-8472-E06822F0569A}" type="presParOf" srcId="{5151E2FE-672C-4CB8-9566-48801384A528}" destId="{324FBC1C-FCCD-44BA-91EE-B9DD61C7825F}" srcOrd="1" destOrd="0" presId="urn:microsoft.com/office/officeart/2005/8/layout/pList2"/>
    <dgm:cxn modelId="{A0F8EDC4-AB79-48D6-9511-A8CB96010CA3}" type="presParOf" srcId="{5151E2FE-672C-4CB8-9566-48801384A528}" destId="{F287066D-D0CD-41D8-895A-968DF1CBD035}" srcOrd="2" destOrd="0" presId="urn:microsoft.com/office/officeart/2005/8/layout/pList2"/>
    <dgm:cxn modelId="{666A88DC-0CA3-4A43-BE3E-F7BA4F6B5A34}" type="presParOf" srcId="{F287066D-D0CD-41D8-895A-968DF1CBD035}" destId="{FAB4E781-425E-464F-9507-9FCD504EF40B}" srcOrd="0" destOrd="0" presId="urn:microsoft.com/office/officeart/2005/8/layout/pList2"/>
    <dgm:cxn modelId="{315EF6B6-301B-456D-95A0-B4203056A599}" type="presParOf" srcId="{F287066D-D0CD-41D8-895A-968DF1CBD035}" destId="{892A0ADF-BB2D-4C08-B2C0-2531B1836733}" srcOrd="1" destOrd="0" presId="urn:microsoft.com/office/officeart/2005/8/layout/pList2"/>
    <dgm:cxn modelId="{52F052EC-D503-4D2E-B84A-425593552BA2}" type="presParOf" srcId="{F287066D-D0CD-41D8-895A-968DF1CBD035}" destId="{0E0606E7-0532-439C-9F2D-FE73C1426DA4}" srcOrd="2" destOrd="0" presId="urn:microsoft.com/office/officeart/2005/8/layout/pList2"/>
    <dgm:cxn modelId="{5961679D-C9AA-4665-84A2-417A4DB6DCAC}" type="presParOf" srcId="{5151E2FE-672C-4CB8-9566-48801384A528}" destId="{4D12EEFC-7B16-4AF2-9993-DAB95116B76B}" srcOrd="3" destOrd="0" presId="urn:microsoft.com/office/officeart/2005/8/layout/pList2"/>
    <dgm:cxn modelId="{F9571BA0-B394-40E9-8993-DAB2B117EE8F}" type="presParOf" srcId="{5151E2FE-672C-4CB8-9566-48801384A528}" destId="{99BB9519-3FE5-4B99-9010-212C80974859}" srcOrd="4" destOrd="0" presId="urn:microsoft.com/office/officeart/2005/8/layout/pList2"/>
    <dgm:cxn modelId="{7B037642-E867-4CE1-9382-A69DAF1DA272}" type="presParOf" srcId="{99BB9519-3FE5-4B99-9010-212C80974859}" destId="{66B38929-BD6B-46C8-A4F6-EC4A70CA4928}" srcOrd="0" destOrd="0" presId="urn:microsoft.com/office/officeart/2005/8/layout/pList2"/>
    <dgm:cxn modelId="{087109FC-CF40-4EB1-BF74-86410EF35A93}" type="presParOf" srcId="{99BB9519-3FE5-4B99-9010-212C80974859}" destId="{A839387E-54B8-40FD-BD26-9DF0ABB69AD9}" srcOrd="1" destOrd="0" presId="urn:microsoft.com/office/officeart/2005/8/layout/pList2"/>
    <dgm:cxn modelId="{B450E09F-FEBE-45E6-A081-CD8F9FD9FFC2}" type="presParOf" srcId="{99BB9519-3FE5-4B99-9010-212C80974859}" destId="{53C5FCE2-8015-4143-9261-A354A46F30BA}" srcOrd="2" destOrd="0" presId="urn:microsoft.com/office/officeart/2005/8/layout/p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BAF9B2-4A0B-4787-A298-53927497D158}" type="doc">
      <dgm:prSet loTypeId="urn:microsoft.com/office/officeart/2005/8/layout/hProcess9" loCatId="process" qsTypeId="urn:microsoft.com/office/officeart/2005/8/quickstyle/simple1" qsCatId="simple" csTypeId="urn:microsoft.com/office/officeart/2005/8/colors/accent1_2" csCatId="accent1" phldr="1"/>
      <dgm:spPr/>
    </dgm:pt>
    <dgm:pt modelId="{0C08ADBA-EC26-4F48-B3D8-BEA945B6A107}">
      <dgm:prSet phldrT="[Texto]"/>
      <dgm:spPr>
        <a:solidFill>
          <a:schemeClr val="accent6">
            <a:lumMod val="75000"/>
          </a:schemeClr>
        </a:solidFill>
      </dgm:spPr>
      <dgm:t>
        <a:bodyPr/>
        <a:lstStyle/>
        <a:p>
          <a:r>
            <a:rPr lang="es-PE" b="1" dirty="0">
              <a:solidFill>
                <a:schemeClr val="bg1"/>
              </a:solidFill>
            </a:rPr>
            <a:t>Identificación de los objetivos regionales, que resultan pertinentes para la gestión de los recursos hídricos.</a:t>
          </a:r>
          <a:endParaRPr lang="es-ES" b="1" dirty="0">
            <a:solidFill>
              <a:schemeClr val="bg1"/>
            </a:solidFill>
          </a:endParaRPr>
        </a:p>
      </dgm:t>
    </dgm:pt>
    <dgm:pt modelId="{1B5F72FB-6029-40DF-8272-BE619E5F0E3E}" type="parTrans" cxnId="{EA3B1A49-D933-437A-9638-5D5A635BB796}">
      <dgm:prSet/>
      <dgm:spPr/>
      <dgm:t>
        <a:bodyPr/>
        <a:lstStyle/>
        <a:p>
          <a:endParaRPr lang="es-ES"/>
        </a:p>
      </dgm:t>
    </dgm:pt>
    <dgm:pt modelId="{EF8CC24C-0FC8-479B-B015-4ADE673F4B03}" type="sibTrans" cxnId="{EA3B1A49-D933-437A-9638-5D5A635BB796}">
      <dgm:prSet/>
      <dgm:spPr/>
      <dgm:t>
        <a:bodyPr/>
        <a:lstStyle/>
        <a:p>
          <a:endParaRPr lang="es-ES"/>
        </a:p>
      </dgm:t>
    </dgm:pt>
    <dgm:pt modelId="{E09CCC04-450C-4886-952A-51105F178ED3}">
      <dgm:prSet phldrT="[Texto]"/>
      <dgm:spPr>
        <a:solidFill>
          <a:srgbClr val="7030A0"/>
        </a:solidFill>
      </dgm:spPr>
      <dgm:t>
        <a:bodyPr/>
        <a:lstStyle/>
        <a:p>
          <a:r>
            <a:rPr lang="es-PE" dirty="0">
              <a:solidFill>
                <a:schemeClr val="bg1"/>
              </a:solidFill>
            </a:rPr>
            <a:t>Definición de los objetivos específicos que conforman la seguridad hídrica y de los indicadores que permiten medirlos</a:t>
          </a:r>
          <a:endParaRPr lang="es-ES" dirty="0">
            <a:solidFill>
              <a:schemeClr val="bg1"/>
            </a:solidFill>
          </a:endParaRPr>
        </a:p>
      </dgm:t>
    </dgm:pt>
    <dgm:pt modelId="{43620A0A-F2B3-4287-A7A2-CAE40A5FBD7A}" type="parTrans" cxnId="{08D3318E-DC67-4249-863A-C83D88166CDC}">
      <dgm:prSet/>
      <dgm:spPr/>
      <dgm:t>
        <a:bodyPr/>
        <a:lstStyle/>
        <a:p>
          <a:endParaRPr lang="es-ES"/>
        </a:p>
      </dgm:t>
    </dgm:pt>
    <dgm:pt modelId="{31C0C3E0-0A47-4A55-94A7-0741A0D1729A}" type="sibTrans" cxnId="{08D3318E-DC67-4249-863A-C83D88166CDC}">
      <dgm:prSet/>
      <dgm:spPr/>
      <dgm:t>
        <a:bodyPr/>
        <a:lstStyle/>
        <a:p>
          <a:endParaRPr lang="es-ES"/>
        </a:p>
      </dgm:t>
    </dgm:pt>
    <dgm:pt modelId="{260E4FB2-1DDA-4CF1-800B-655691841988}">
      <dgm:prSet phldrT="[Texto]"/>
      <dgm:spPr/>
      <dgm:t>
        <a:bodyPr/>
        <a:lstStyle/>
        <a:p>
          <a:r>
            <a:rPr lang="es-PE" dirty="0"/>
            <a:t>Determinación de las brechas que pudieran existir en la situación actual para alcanzar una seguridad hídrica acorde con los objetivos planteados</a:t>
          </a:r>
          <a:endParaRPr lang="es-ES" dirty="0"/>
        </a:p>
      </dgm:t>
    </dgm:pt>
    <dgm:pt modelId="{F08CDB6B-1B13-4AC0-91A8-985805F4FC27}" type="parTrans" cxnId="{A9BA5085-1DE4-4911-B03F-56BFA07C578D}">
      <dgm:prSet/>
      <dgm:spPr/>
      <dgm:t>
        <a:bodyPr/>
        <a:lstStyle/>
        <a:p>
          <a:endParaRPr lang="es-ES"/>
        </a:p>
      </dgm:t>
    </dgm:pt>
    <dgm:pt modelId="{BB577617-0241-4BC2-954A-7782F6B69E50}" type="sibTrans" cxnId="{A9BA5085-1DE4-4911-B03F-56BFA07C578D}">
      <dgm:prSet/>
      <dgm:spPr/>
      <dgm:t>
        <a:bodyPr/>
        <a:lstStyle/>
        <a:p>
          <a:endParaRPr lang="es-ES"/>
        </a:p>
      </dgm:t>
    </dgm:pt>
    <dgm:pt modelId="{6320BEB8-C915-4241-AC88-E1270965117C}">
      <dgm:prSet/>
      <dgm:spPr>
        <a:solidFill>
          <a:srgbClr val="FFC000"/>
        </a:solidFill>
      </dgm:spPr>
      <dgm:t>
        <a:bodyPr/>
        <a:lstStyle/>
        <a:p>
          <a:r>
            <a:rPr lang="es-PE" b="1" dirty="0">
              <a:solidFill>
                <a:schemeClr val="tx1"/>
              </a:solidFill>
            </a:rPr>
            <a:t>Diagnóstico de la situación existente en cada una de las líneas de acción relevantes para la SH en Perú. </a:t>
          </a:r>
        </a:p>
      </dgm:t>
    </dgm:pt>
    <dgm:pt modelId="{2ECE8092-17B6-42AD-A17A-F946DBA0CF65}" type="parTrans" cxnId="{091EE2D6-AF67-474A-94F7-73BF8D32C81E}">
      <dgm:prSet/>
      <dgm:spPr/>
      <dgm:t>
        <a:bodyPr/>
        <a:lstStyle/>
        <a:p>
          <a:endParaRPr lang="es-ES"/>
        </a:p>
      </dgm:t>
    </dgm:pt>
    <dgm:pt modelId="{22815823-8457-4DBE-804C-309BA16DBA43}" type="sibTrans" cxnId="{091EE2D6-AF67-474A-94F7-73BF8D32C81E}">
      <dgm:prSet/>
      <dgm:spPr/>
      <dgm:t>
        <a:bodyPr/>
        <a:lstStyle/>
        <a:p>
          <a:endParaRPr lang="es-ES"/>
        </a:p>
      </dgm:t>
    </dgm:pt>
    <dgm:pt modelId="{701897E8-CF5A-4E5F-B401-910BD96CEEAE}" type="pres">
      <dgm:prSet presAssocID="{33BAF9B2-4A0B-4787-A298-53927497D158}" presName="CompostProcess" presStyleCnt="0">
        <dgm:presLayoutVars>
          <dgm:dir/>
          <dgm:resizeHandles val="exact"/>
        </dgm:presLayoutVars>
      </dgm:prSet>
      <dgm:spPr/>
    </dgm:pt>
    <dgm:pt modelId="{60B2D292-1F24-419D-BF3F-7A4BDC03FF6C}" type="pres">
      <dgm:prSet presAssocID="{33BAF9B2-4A0B-4787-A298-53927497D158}" presName="arrow" presStyleLbl="bgShp" presStyleIdx="0" presStyleCnt="1"/>
      <dgm:spPr/>
    </dgm:pt>
    <dgm:pt modelId="{373C4BBA-F0D4-44D5-895D-9E0292CA785C}" type="pres">
      <dgm:prSet presAssocID="{33BAF9B2-4A0B-4787-A298-53927497D158}" presName="linearProcess" presStyleCnt="0"/>
      <dgm:spPr/>
    </dgm:pt>
    <dgm:pt modelId="{C191D19B-85BD-4BBC-83EC-B1C7E227DE3C}" type="pres">
      <dgm:prSet presAssocID="{0C08ADBA-EC26-4F48-B3D8-BEA945B6A107}" presName="textNode" presStyleLbl="node1" presStyleIdx="0" presStyleCnt="4">
        <dgm:presLayoutVars>
          <dgm:bulletEnabled val="1"/>
        </dgm:presLayoutVars>
      </dgm:prSet>
      <dgm:spPr/>
    </dgm:pt>
    <dgm:pt modelId="{8CDD38B7-C8F2-4C4F-8155-3DDE0E5DA189}" type="pres">
      <dgm:prSet presAssocID="{EF8CC24C-0FC8-479B-B015-4ADE673F4B03}" presName="sibTrans" presStyleCnt="0"/>
      <dgm:spPr/>
    </dgm:pt>
    <dgm:pt modelId="{1AC23B45-0E46-48BC-AE9D-C9D00803DB21}" type="pres">
      <dgm:prSet presAssocID="{E09CCC04-450C-4886-952A-51105F178ED3}" presName="textNode" presStyleLbl="node1" presStyleIdx="1" presStyleCnt="4">
        <dgm:presLayoutVars>
          <dgm:bulletEnabled val="1"/>
        </dgm:presLayoutVars>
      </dgm:prSet>
      <dgm:spPr/>
    </dgm:pt>
    <dgm:pt modelId="{1AEBA133-ED46-4138-AB37-5E0E5E74E51C}" type="pres">
      <dgm:prSet presAssocID="{31C0C3E0-0A47-4A55-94A7-0741A0D1729A}" presName="sibTrans" presStyleCnt="0"/>
      <dgm:spPr/>
    </dgm:pt>
    <dgm:pt modelId="{E0CAD56C-5CDB-4295-85F7-0EE3F1E93359}" type="pres">
      <dgm:prSet presAssocID="{6320BEB8-C915-4241-AC88-E1270965117C}" presName="textNode" presStyleLbl="node1" presStyleIdx="2" presStyleCnt="4">
        <dgm:presLayoutVars>
          <dgm:bulletEnabled val="1"/>
        </dgm:presLayoutVars>
      </dgm:prSet>
      <dgm:spPr/>
    </dgm:pt>
    <dgm:pt modelId="{2AACA1AD-DCAB-4EAA-895F-D1AAB15D1E8B}" type="pres">
      <dgm:prSet presAssocID="{22815823-8457-4DBE-804C-309BA16DBA43}" presName="sibTrans" presStyleCnt="0"/>
      <dgm:spPr/>
    </dgm:pt>
    <dgm:pt modelId="{BCBA2D05-3AA0-406F-A7CB-D72C5A8345E7}" type="pres">
      <dgm:prSet presAssocID="{260E4FB2-1DDA-4CF1-800B-655691841988}" presName="textNode" presStyleLbl="node1" presStyleIdx="3" presStyleCnt="4">
        <dgm:presLayoutVars>
          <dgm:bulletEnabled val="1"/>
        </dgm:presLayoutVars>
      </dgm:prSet>
      <dgm:spPr/>
    </dgm:pt>
  </dgm:ptLst>
  <dgm:cxnLst>
    <dgm:cxn modelId="{55E3F200-6447-4ACB-8501-D0A92174FF8E}" type="presOf" srcId="{33BAF9B2-4A0B-4787-A298-53927497D158}" destId="{701897E8-CF5A-4E5F-B401-910BD96CEEAE}" srcOrd="0" destOrd="0" presId="urn:microsoft.com/office/officeart/2005/8/layout/hProcess9"/>
    <dgm:cxn modelId="{D418522C-D621-4B5B-A238-E20DE9E3A38C}" type="presOf" srcId="{260E4FB2-1DDA-4CF1-800B-655691841988}" destId="{BCBA2D05-3AA0-406F-A7CB-D72C5A8345E7}" srcOrd="0" destOrd="0" presId="urn:microsoft.com/office/officeart/2005/8/layout/hProcess9"/>
    <dgm:cxn modelId="{EA3B1A49-D933-437A-9638-5D5A635BB796}" srcId="{33BAF9B2-4A0B-4787-A298-53927497D158}" destId="{0C08ADBA-EC26-4F48-B3D8-BEA945B6A107}" srcOrd="0" destOrd="0" parTransId="{1B5F72FB-6029-40DF-8272-BE619E5F0E3E}" sibTransId="{EF8CC24C-0FC8-479B-B015-4ADE673F4B03}"/>
    <dgm:cxn modelId="{42C53651-B9F3-4B0E-B315-9338D46DCD67}" type="presOf" srcId="{E09CCC04-450C-4886-952A-51105F178ED3}" destId="{1AC23B45-0E46-48BC-AE9D-C9D00803DB21}" srcOrd="0" destOrd="0" presId="urn:microsoft.com/office/officeart/2005/8/layout/hProcess9"/>
    <dgm:cxn modelId="{A9BA5085-1DE4-4911-B03F-56BFA07C578D}" srcId="{33BAF9B2-4A0B-4787-A298-53927497D158}" destId="{260E4FB2-1DDA-4CF1-800B-655691841988}" srcOrd="3" destOrd="0" parTransId="{F08CDB6B-1B13-4AC0-91A8-985805F4FC27}" sibTransId="{BB577617-0241-4BC2-954A-7782F6B69E50}"/>
    <dgm:cxn modelId="{08D3318E-DC67-4249-863A-C83D88166CDC}" srcId="{33BAF9B2-4A0B-4787-A298-53927497D158}" destId="{E09CCC04-450C-4886-952A-51105F178ED3}" srcOrd="1" destOrd="0" parTransId="{43620A0A-F2B3-4287-A7A2-CAE40A5FBD7A}" sibTransId="{31C0C3E0-0A47-4A55-94A7-0741A0D1729A}"/>
    <dgm:cxn modelId="{BDB085CA-DA1C-4223-A0D7-E73B2CE6FF04}" type="presOf" srcId="{0C08ADBA-EC26-4F48-B3D8-BEA945B6A107}" destId="{C191D19B-85BD-4BBC-83EC-B1C7E227DE3C}" srcOrd="0" destOrd="0" presId="urn:microsoft.com/office/officeart/2005/8/layout/hProcess9"/>
    <dgm:cxn modelId="{091EE2D6-AF67-474A-94F7-73BF8D32C81E}" srcId="{33BAF9B2-4A0B-4787-A298-53927497D158}" destId="{6320BEB8-C915-4241-AC88-E1270965117C}" srcOrd="2" destOrd="0" parTransId="{2ECE8092-17B6-42AD-A17A-F946DBA0CF65}" sibTransId="{22815823-8457-4DBE-804C-309BA16DBA43}"/>
    <dgm:cxn modelId="{93CFC7DD-63CA-48FE-99DF-63CFA43D6652}" type="presOf" srcId="{6320BEB8-C915-4241-AC88-E1270965117C}" destId="{E0CAD56C-5CDB-4295-85F7-0EE3F1E93359}" srcOrd="0" destOrd="0" presId="urn:microsoft.com/office/officeart/2005/8/layout/hProcess9"/>
    <dgm:cxn modelId="{D4A53178-1DE0-41E4-A59B-79BA16F3B019}" type="presParOf" srcId="{701897E8-CF5A-4E5F-B401-910BD96CEEAE}" destId="{60B2D292-1F24-419D-BF3F-7A4BDC03FF6C}" srcOrd="0" destOrd="0" presId="urn:microsoft.com/office/officeart/2005/8/layout/hProcess9"/>
    <dgm:cxn modelId="{E11A19CD-B949-48F6-8A28-C13438649775}" type="presParOf" srcId="{701897E8-CF5A-4E5F-B401-910BD96CEEAE}" destId="{373C4BBA-F0D4-44D5-895D-9E0292CA785C}" srcOrd="1" destOrd="0" presId="urn:microsoft.com/office/officeart/2005/8/layout/hProcess9"/>
    <dgm:cxn modelId="{B51FF5DF-CDF6-44D5-B9C2-D78E1BBBDE3C}" type="presParOf" srcId="{373C4BBA-F0D4-44D5-895D-9E0292CA785C}" destId="{C191D19B-85BD-4BBC-83EC-B1C7E227DE3C}" srcOrd="0" destOrd="0" presId="urn:microsoft.com/office/officeart/2005/8/layout/hProcess9"/>
    <dgm:cxn modelId="{44992F1B-DE68-4FCC-9BDC-88A4C6E0EA1C}" type="presParOf" srcId="{373C4BBA-F0D4-44D5-895D-9E0292CA785C}" destId="{8CDD38B7-C8F2-4C4F-8155-3DDE0E5DA189}" srcOrd="1" destOrd="0" presId="urn:microsoft.com/office/officeart/2005/8/layout/hProcess9"/>
    <dgm:cxn modelId="{51BE4C7F-B6F1-4AFE-BA51-5D2941F14335}" type="presParOf" srcId="{373C4BBA-F0D4-44D5-895D-9E0292CA785C}" destId="{1AC23B45-0E46-48BC-AE9D-C9D00803DB21}" srcOrd="2" destOrd="0" presId="urn:microsoft.com/office/officeart/2005/8/layout/hProcess9"/>
    <dgm:cxn modelId="{B5E147EA-3261-4469-BC11-22E9382C9633}" type="presParOf" srcId="{373C4BBA-F0D4-44D5-895D-9E0292CA785C}" destId="{1AEBA133-ED46-4138-AB37-5E0E5E74E51C}" srcOrd="3" destOrd="0" presId="urn:microsoft.com/office/officeart/2005/8/layout/hProcess9"/>
    <dgm:cxn modelId="{BA0E371D-7676-455C-8A9A-54F948B9D5E0}" type="presParOf" srcId="{373C4BBA-F0D4-44D5-895D-9E0292CA785C}" destId="{E0CAD56C-5CDB-4295-85F7-0EE3F1E93359}" srcOrd="4" destOrd="0" presId="urn:microsoft.com/office/officeart/2005/8/layout/hProcess9"/>
    <dgm:cxn modelId="{6E6F4ECE-7AD7-488F-B0D3-7D2F3B4768AE}" type="presParOf" srcId="{373C4BBA-F0D4-44D5-895D-9E0292CA785C}" destId="{2AACA1AD-DCAB-4EAA-895F-D1AAB15D1E8B}" srcOrd="5" destOrd="0" presId="urn:microsoft.com/office/officeart/2005/8/layout/hProcess9"/>
    <dgm:cxn modelId="{291F3B93-9005-4829-AA2B-690C7F0794AE}" type="presParOf" srcId="{373C4BBA-F0D4-44D5-895D-9E0292CA785C}" destId="{BCBA2D05-3AA0-406F-A7CB-D72C5A8345E7}" srcOrd="6"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98474-F5A2-4B4E-BFE9-6D56162A8363}">
      <dsp:nvSpPr>
        <dsp:cNvPr id="0" name=""/>
        <dsp:cNvSpPr/>
      </dsp:nvSpPr>
      <dsp:spPr>
        <a:xfrm>
          <a:off x="0" y="0"/>
          <a:ext cx="10763250" cy="2445067"/>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26930F-7204-4DDB-9F7C-64D0B5D5567E}">
      <dsp:nvSpPr>
        <dsp:cNvPr id="0" name=""/>
        <dsp:cNvSpPr/>
      </dsp:nvSpPr>
      <dsp:spPr>
        <a:xfrm>
          <a:off x="322897" y="326008"/>
          <a:ext cx="3161704" cy="179304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A22614-42AB-4E50-899D-B43D4C55A444}">
      <dsp:nvSpPr>
        <dsp:cNvPr id="0" name=""/>
        <dsp:cNvSpPr/>
      </dsp:nvSpPr>
      <dsp:spPr>
        <a:xfrm rot="10800000">
          <a:off x="322897" y="2445067"/>
          <a:ext cx="3161704" cy="2988415"/>
        </a:xfrm>
        <a:prstGeom prst="round2SameRect">
          <a:avLst>
            <a:gd name="adj1" fmla="val 10500"/>
            <a:gd name="adj2" fmla="val 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s-ES" sz="2800" kern="1200" dirty="0"/>
            <a:t>Diagnóstico y Línea Base</a:t>
          </a:r>
        </a:p>
        <a:p>
          <a:pPr marL="0" lvl="0" indent="0" algn="ctr" defTabSz="1244600">
            <a:lnSpc>
              <a:spcPct val="90000"/>
            </a:lnSpc>
            <a:spcBef>
              <a:spcPct val="0"/>
            </a:spcBef>
            <a:spcAft>
              <a:spcPct val="35000"/>
            </a:spcAft>
            <a:buNone/>
          </a:pPr>
          <a:endParaRPr lang="es-ES" sz="2800" kern="1200"/>
        </a:p>
        <a:p>
          <a:pPr marL="0" lvl="0" indent="0" algn="ctr" defTabSz="1244600">
            <a:lnSpc>
              <a:spcPct val="90000"/>
            </a:lnSpc>
            <a:spcBef>
              <a:spcPct val="0"/>
            </a:spcBef>
            <a:spcAft>
              <a:spcPct val="35000"/>
            </a:spcAft>
            <a:buNone/>
          </a:pPr>
          <a:r>
            <a:rPr lang="es-ES" sz="2800" kern="1200"/>
            <a:t>“</a:t>
          </a:r>
          <a:r>
            <a:rPr lang="es-ES" sz="2800" b="1" kern="1200" dirty="0"/>
            <a:t>La cuenca que tenemos</a:t>
          </a:r>
          <a:r>
            <a:rPr lang="es-ES" sz="2800" kern="1200" dirty="0"/>
            <a:t>”</a:t>
          </a:r>
        </a:p>
      </dsp:txBody>
      <dsp:txXfrm rot="10800000">
        <a:off x="414801" y="2445067"/>
        <a:ext cx="2977896" cy="2896511"/>
      </dsp:txXfrm>
    </dsp:sp>
    <dsp:sp modelId="{0E0606E7-0532-439C-9F2D-FE73C1426DA4}">
      <dsp:nvSpPr>
        <dsp:cNvPr id="0" name=""/>
        <dsp:cNvSpPr/>
      </dsp:nvSpPr>
      <dsp:spPr>
        <a:xfrm>
          <a:off x="7182943" y="342307"/>
          <a:ext cx="3161704" cy="179304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4E781-425E-464F-9507-9FCD504EF40B}">
      <dsp:nvSpPr>
        <dsp:cNvPr id="0" name=""/>
        <dsp:cNvSpPr/>
      </dsp:nvSpPr>
      <dsp:spPr>
        <a:xfrm rot="10800000">
          <a:off x="3862583" y="2445067"/>
          <a:ext cx="3161704" cy="2988415"/>
        </a:xfrm>
        <a:prstGeom prst="round2SameRect">
          <a:avLst>
            <a:gd name="adj1" fmla="val 10500"/>
            <a:gd name="adj2" fmla="val 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s-ES" sz="2800" kern="1200" dirty="0"/>
            <a:t>Análisis de Alternativas</a:t>
          </a:r>
        </a:p>
        <a:p>
          <a:pPr marL="0" lvl="0" indent="0" algn="ctr" defTabSz="1244600">
            <a:lnSpc>
              <a:spcPct val="90000"/>
            </a:lnSpc>
            <a:spcBef>
              <a:spcPct val="0"/>
            </a:spcBef>
            <a:spcAft>
              <a:spcPct val="35000"/>
            </a:spcAft>
            <a:buNone/>
          </a:pPr>
          <a:endParaRPr lang="es-ES" sz="2800" kern="1200" dirty="0"/>
        </a:p>
        <a:p>
          <a:pPr marL="0" lvl="0" indent="0" algn="ctr" defTabSz="1244600">
            <a:lnSpc>
              <a:spcPct val="90000"/>
            </a:lnSpc>
            <a:spcBef>
              <a:spcPct val="0"/>
            </a:spcBef>
            <a:spcAft>
              <a:spcPct val="35000"/>
            </a:spcAft>
            <a:buNone/>
          </a:pPr>
          <a:r>
            <a:rPr lang="es-ES" sz="2800" kern="1200" dirty="0"/>
            <a:t>“</a:t>
          </a:r>
          <a:r>
            <a:rPr lang="es-ES" sz="2800" b="1" kern="1200" dirty="0"/>
            <a:t>La cuenca que queremos</a:t>
          </a:r>
          <a:r>
            <a:rPr lang="es-ES" sz="2800" kern="1200" dirty="0"/>
            <a:t>”</a:t>
          </a:r>
        </a:p>
      </dsp:txBody>
      <dsp:txXfrm rot="10800000">
        <a:off x="3954487" y="2445067"/>
        <a:ext cx="2977896" cy="2896511"/>
      </dsp:txXfrm>
    </dsp:sp>
    <dsp:sp modelId="{53C5FCE2-8015-4143-9261-A354A46F30BA}">
      <dsp:nvSpPr>
        <dsp:cNvPr id="0" name=""/>
        <dsp:cNvSpPr/>
      </dsp:nvSpPr>
      <dsp:spPr>
        <a:xfrm>
          <a:off x="3797579" y="358588"/>
          <a:ext cx="3161704" cy="179304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B38929-BD6B-46C8-A4F6-EC4A70CA4928}">
      <dsp:nvSpPr>
        <dsp:cNvPr id="0" name=""/>
        <dsp:cNvSpPr/>
      </dsp:nvSpPr>
      <dsp:spPr>
        <a:xfrm rot="10800000">
          <a:off x="7278647" y="2445067"/>
          <a:ext cx="3161704" cy="2988415"/>
        </a:xfrm>
        <a:prstGeom prst="round2SameRect">
          <a:avLst>
            <a:gd name="adj1" fmla="val 10500"/>
            <a:gd name="adj2" fmla="val 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endParaRPr lang="es-ES" sz="2800" kern="1200" dirty="0"/>
        </a:p>
        <a:p>
          <a:pPr marL="0" lvl="0" indent="0" algn="ctr" defTabSz="1244600">
            <a:lnSpc>
              <a:spcPct val="90000"/>
            </a:lnSpc>
            <a:spcBef>
              <a:spcPct val="0"/>
            </a:spcBef>
            <a:spcAft>
              <a:spcPct val="35000"/>
            </a:spcAft>
            <a:buNone/>
          </a:pPr>
          <a:r>
            <a:rPr lang="es-ES" sz="2800" kern="1200" dirty="0"/>
            <a:t>PGRHC</a:t>
          </a:r>
        </a:p>
        <a:p>
          <a:pPr marL="0" lvl="0" indent="0" algn="ctr" defTabSz="1244600">
            <a:lnSpc>
              <a:spcPct val="90000"/>
            </a:lnSpc>
            <a:spcBef>
              <a:spcPct val="0"/>
            </a:spcBef>
            <a:spcAft>
              <a:spcPct val="35000"/>
            </a:spcAft>
            <a:buNone/>
          </a:pPr>
          <a:endParaRPr lang="es-ES" sz="2800" kern="1200" dirty="0"/>
        </a:p>
        <a:p>
          <a:pPr marL="0" lvl="0" indent="0" algn="ctr" defTabSz="1244600">
            <a:lnSpc>
              <a:spcPct val="90000"/>
            </a:lnSpc>
            <a:spcBef>
              <a:spcPct val="0"/>
            </a:spcBef>
            <a:spcAft>
              <a:spcPct val="35000"/>
            </a:spcAft>
            <a:buNone/>
          </a:pPr>
          <a:r>
            <a:rPr lang="es-ES" sz="2800" kern="1200" dirty="0"/>
            <a:t>“</a:t>
          </a:r>
          <a:r>
            <a:rPr lang="es-ES" sz="2800" b="1" kern="1200" dirty="0"/>
            <a:t>La cuenca que podemos</a:t>
          </a:r>
          <a:r>
            <a:rPr lang="es-ES" sz="2800" kern="1200" dirty="0"/>
            <a:t>”</a:t>
          </a:r>
        </a:p>
      </dsp:txBody>
      <dsp:txXfrm rot="10800000">
        <a:off x="7370551" y="2445067"/>
        <a:ext cx="2977896" cy="2896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2D292-1F24-419D-BF3F-7A4BDC03FF6C}">
      <dsp:nvSpPr>
        <dsp:cNvPr id="0" name=""/>
        <dsp:cNvSpPr/>
      </dsp:nvSpPr>
      <dsp:spPr>
        <a:xfrm>
          <a:off x="683725" y="0"/>
          <a:ext cx="7748894" cy="524727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91D19B-85BD-4BBC-83EC-B1C7E227DE3C}">
      <dsp:nvSpPr>
        <dsp:cNvPr id="0" name=""/>
        <dsp:cNvSpPr/>
      </dsp:nvSpPr>
      <dsp:spPr>
        <a:xfrm>
          <a:off x="4562" y="1574181"/>
          <a:ext cx="2194511" cy="2098908"/>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b="1" kern="1200" dirty="0">
              <a:solidFill>
                <a:schemeClr val="bg1"/>
              </a:solidFill>
            </a:rPr>
            <a:t>Identificación de los objetivos regionales, que resultan pertinentes para la gestión de los recursos hídricos.</a:t>
          </a:r>
          <a:endParaRPr lang="es-ES" sz="1600" b="1" kern="1200" dirty="0">
            <a:solidFill>
              <a:schemeClr val="bg1"/>
            </a:solidFill>
          </a:endParaRPr>
        </a:p>
      </dsp:txBody>
      <dsp:txXfrm>
        <a:off x="107022" y="1676641"/>
        <a:ext cx="1989591" cy="1893988"/>
      </dsp:txXfrm>
    </dsp:sp>
    <dsp:sp modelId="{1AC23B45-0E46-48BC-AE9D-C9D00803DB21}">
      <dsp:nvSpPr>
        <dsp:cNvPr id="0" name=""/>
        <dsp:cNvSpPr/>
      </dsp:nvSpPr>
      <dsp:spPr>
        <a:xfrm>
          <a:off x="2308799" y="1574181"/>
          <a:ext cx="2194511" cy="2098908"/>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kern="1200" dirty="0">
              <a:solidFill>
                <a:schemeClr val="bg1"/>
              </a:solidFill>
            </a:rPr>
            <a:t>Definición de los objetivos específicos que conforman la seguridad hídrica y de los indicadores que permiten medirlos</a:t>
          </a:r>
          <a:endParaRPr lang="es-ES" sz="1600" kern="1200" dirty="0">
            <a:solidFill>
              <a:schemeClr val="bg1"/>
            </a:solidFill>
          </a:endParaRPr>
        </a:p>
      </dsp:txBody>
      <dsp:txXfrm>
        <a:off x="2411259" y="1676641"/>
        <a:ext cx="1989591" cy="1893988"/>
      </dsp:txXfrm>
    </dsp:sp>
    <dsp:sp modelId="{E0CAD56C-5CDB-4295-85F7-0EE3F1E93359}">
      <dsp:nvSpPr>
        <dsp:cNvPr id="0" name=""/>
        <dsp:cNvSpPr/>
      </dsp:nvSpPr>
      <dsp:spPr>
        <a:xfrm>
          <a:off x="4613035" y="1574181"/>
          <a:ext cx="2194511" cy="2098908"/>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b="1" kern="1200" dirty="0">
              <a:solidFill>
                <a:schemeClr val="tx1"/>
              </a:solidFill>
            </a:rPr>
            <a:t>Diagnóstico de la situación existente en cada una de las líneas de acción relevantes para la SH en Perú. </a:t>
          </a:r>
        </a:p>
      </dsp:txBody>
      <dsp:txXfrm>
        <a:off x="4715495" y="1676641"/>
        <a:ext cx="1989591" cy="1893988"/>
      </dsp:txXfrm>
    </dsp:sp>
    <dsp:sp modelId="{BCBA2D05-3AA0-406F-A7CB-D72C5A8345E7}">
      <dsp:nvSpPr>
        <dsp:cNvPr id="0" name=""/>
        <dsp:cNvSpPr/>
      </dsp:nvSpPr>
      <dsp:spPr>
        <a:xfrm>
          <a:off x="6917272" y="1574181"/>
          <a:ext cx="2194511" cy="20989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PE" sz="1600" kern="1200" dirty="0"/>
            <a:t>Determinación de las brechas que pudieran existir en la situación actual para alcanzar una seguridad hídrica acorde con los objetivos planteados</a:t>
          </a:r>
          <a:endParaRPr lang="es-ES" sz="1600" kern="1200" dirty="0"/>
        </a:p>
      </dsp:txBody>
      <dsp:txXfrm>
        <a:off x="7019732" y="1676641"/>
        <a:ext cx="1989591" cy="189398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47" name="Google Shape;2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21</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311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7" name="Google Shape;2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7" name="Google Shape;2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973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7" name="Google Shape;2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4758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7" name="Google Shape;2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923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7" name="Google Shape;2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22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7" name="Google Shape;2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657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7" name="Google Shape;2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2327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7" name="Google Shape;2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733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mbr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98"/>
        <p:cNvGrpSpPr/>
        <p:nvPr/>
      </p:nvGrpSpPr>
      <p:grpSpPr>
        <a:xfrm>
          <a:off x="0" y="0"/>
          <a:ext cx="0" cy="0"/>
          <a:chOff x="0" y="0"/>
          <a:chExt cx="0" cy="0"/>
        </a:xfrm>
      </p:grpSpPr>
      <p:sp>
        <p:nvSpPr>
          <p:cNvPr id="99" name="Google Shape;99;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1" name="Google Shape;10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3" name="Google Shape;11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37"/>
        <p:cNvGrpSpPr/>
        <p:nvPr/>
      </p:nvGrpSpPr>
      <p:grpSpPr>
        <a:xfrm>
          <a:off x="0" y="0"/>
          <a:ext cx="0" cy="0"/>
          <a:chOff x="0" y="0"/>
          <a:chExt cx="0" cy="0"/>
        </a:xfrm>
      </p:grpSpPr>
      <p:sp>
        <p:nvSpPr>
          <p:cNvPr id="138" name="Google Shape;13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7"/>
          <p:cNvSpPr>
            <a:spLocks noGrp="1"/>
          </p:cNvSpPr>
          <p:nvPr>
            <p:ph type="pic" idx="2"/>
          </p:nvPr>
        </p:nvSpPr>
        <p:spPr>
          <a:xfrm>
            <a:off x="5183188" y="987425"/>
            <a:ext cx="6172200" cy="4873625"/>
          </a:xfrm>
          <a:prstGeom prst="rect">
            <a:avLst/>
          </a:prstGeom>
          <a:noFill/>
          <a:ln>
            <a:noFill/>
          </a:ln>
        </p:spPr>
      </p:sp>
      <p:sp>
        <p:nvSpPr>
          <p:cNvPr id="151" name="Google Shape;151;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2" name="Google Shape;15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61"/>
        <p:cNvGrpSpPr/>
        <p:nvPr/>
      </p:nvGrpSpPr>
      <p:grpSpPr>
        <a:xfrm>
          <a:off x="0" y="0"/>
          <a:ext cx="0" cy="0"/>
          <a:chOff x="0" y="0"/>
          <a:chExt cx="0" cy="0"/>
        </a:xfrm>
      </p:grpSpPr>
      <p:sp>
        <p:nvSpPr>
          <p:cNvPr id="162" name="Google Shape;162;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76"/>
        <p:cNvGrpSpPr/>
        <p:nvPr/>
      </p:nvGrpSpPr>
      <p:grpSpPr>
        <a:xfrm>
          <a:off x="0" y="0"/>
          <a:ext cx="0" cy="0"/>
          <a:chOff x="0" y="0"/>
          <a:chExt cx="0" cy="0"/>
        </a:xfrm>
      </p:grpSpPr>
      <p:sp>
        <p:nvSpPr>
          <p:cNvPr id="177" name="Google Shape;177;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9" name="Google Shape;17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1" name="Google Shape;19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01"/>
        <p:cNvGrpSpPr/>
        <p:nvPr/>
      </p:nvGrpSpPr>
      <p:grpSpPr>
        <a:xfrm>
          <a:off x="0" y="0"/>
          <a:ext cx="0" cy="0"/>
          <a:chOff x="0" y="0"/>
          <a:chExt cx="0" cy="0"/>
        </a:xfrm>
      </p:grpSpPr>
      <p:sp>
        <p:nvSpPr>
          <p:cNvPr id="202" name="Google Shape;202;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4" name="Google Shape;204;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 name="Google Shape;206;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10"/>
        <p:cNvGrpSpPr/>
        <p:nvPr/>
      </p:nvGrpSpPr>
      <p:grpSpPr>
        <a:xfrm>
          <a:off x="0" y="0"/>
          <a:ext cx="0" cy="0"/>
          <a:chOff x="0" y="0"/>
          <a:chExt cx="0" cy="0"/>
        </a:xfrm>
      </p:grpSpPr>
      <p:sp>
        <p:nvSpPr>
          <p:cNvPr id="211" name="Google Shape;21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mbr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15"/>
        <p:cNvGrpSpPr/>
        <p:nvPr/>
      </p:nvGrpSpPr>
      <p:grpSpPr>
        <a:xfrm>
          <a:off x="0" y="0"/>
          <a:ext cx="0" cy="0"/>
          <a:chOff x="0" y="0"/>
          <a:chExt cx="0" cy="0"/>
        </a:xfrm>
      </p:grpSpPr>
      <p:sp>
        <p:nvSpPr>
          <p:cNvPr id="216" name="Google Shape;21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19"/>
        <p:cNvGrpSpPr/>
        <p:nvPr/>
      </p:nvGrpSpPr>
      <p:grpSpPr>
        <a:xfrm>
          <a:off x="0" y="0"/>
          <a:ext cx="0" cy="0"/>
          <a:chOff x="0" y="0"/>
          <a:chExt cx="0" cy="0"/>
        </a:xfrm>
      </p:grpSpPr>
      <p:sp>
        <p:nvSpPr>
          <p:cNvPr id="220" name="Google Shape;22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2" name="Google Shape;222;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3" name="Google Shape;22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26"/>
        <p:cNvGrpSpPr/>
        <p:nvPr/>
      </p:nvGrpSpPr>
      <p:grpSpPr>
        <a:xfrm>
          <a:off x="0" y="0"/>
          <a:ext cx="0" cy="0"/>
          <a:chOff x="0" y="0"/>
          <a:chExt cx="0" cy="0"/>
        </a:xfrm>
      </p:grpSpPr>
      <p:sp>
        <p:nvSpPr>
          <p:cNvPr id="227" name="Google Shape;227;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39"/>
          <p:cNvSpPr>
            <a:spLocks noGrp="1"/>
          </p:cNvSpPr>
          <p:nvPr>
            <p:ph type="pic" idx="2"/>
          </p:nvPr>
        </p:nvSpPr>
        <p:spPr>
          <a:xfrm>
            <a:off x="5183188" y="987425"/>
            <a:ext cx="6172200" cy="4873625"/>
          </a:xfrm>
          <a:prstGeom prst="rect">
            <a:avLst/>
          </a:prstGeom>
          <a:noFill/>
          <a:ln>
            <a:noFill/>
          </a:ln>
        </p:spPr>
      </p:sp>
      <p:sp>
        <p:nvSpPr>
          <p:cNvPr id="229" name="Google Shape;229;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33"/>
        <p:cNvGrpSpPr/>
        <p:nvPr/>
      </p:nvGrpSpPr>
      <p:grpSpPr>
        <a:xfrm>
          <a:off x="0" y="0"/>
          <a:ext cx="0" cy="0"/>
          <a:chOff x="0" y="0"/>
          <a:chExt cx="0" cy="0"/>
        </a:xfrm>
      </p:grpSpPr>
      <p:sp>
        <p:nvSpPr>
          <p:cNvPr id="234" name="Google Shape;23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39"/>
        <p:cNvGrpSpPr/>
        <p:nvPr/>
      </p:nvGrpSpPr>
      <p:grpSpPr>
        <a:xfrm>
          <a:off x="0" y="0"/>
          <a:ext cx="0" cy="0"/>
          <a:chOff x="0" y="0"/>
          <a:chExt cx="0" cy="0"/>
        </a:xfrm>
      </p:grpSpPr>
      <p:sp>
        <p:nvSpPr>
          <p:cNvPr id="240" name="Google Shape;240;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mbr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mbr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
          <p:cNvSpPr>
            <a:spLocks noGrp="1"/>
          </p:cNvSpPr>
          <p:nvPr>
            <p:ph type="pic" idx="2"/>
          </p:nvPr>
        </p:nvSpPr>
        <p:spPr>
          <a:xfrm>
            <a:off x="5183188" y="987425"/>
            <a:ext cx="6172200" cy="4873625"/>
          </a:xfrm>
          <a:prstGeom prst="rect">
            <a:avLst/>
          </a:prstGeom>
          <a:noFill/>
          <a:ln>
            <a:noFill/>
          </a:ln>
        </p:spPr>
      </p:sp>
      <p:sp>
        <p:nvSpPr>
          <p:cNvPr id="68" name="Google Shape;68;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NUL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NUL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mbria"/>
              <a:buNone/>
              <a:defRPr sz="4400" b="0" i="0" u="none" strike="noStrike" cap="non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pic>
        <p:nvPicPr>
          <p:cNvPr id="95" name="Google Shape;95;p18"/>
          <p:cNvPicPr preferRelativeResize="0"/>
          <p:nvPr/>
        </p:nvPicPr>
        <p:blipFill rotWithShape="1">
          <a:blip r:embed="rId14">
            <a:alphaModFix/>
          </a:blip>
          <a:srcRect/>
          <a:stretch/>
        </p:blipFill>
        <p:spPr>
          <a:xfrm>
            <a:off x="10141171" y="157231"/>
            <a:ext cx="1152244" cy="530398"/>
          </a:xfrm>
          <a:prstGeom prst="rect">
            <a:avLst/>
          </a:prstGeom>
          <a:noFill/>
          <a:ln>
            <a:noFill/>
          </a:ln>
        </p:spPr>
      </p:pic>
      <p:pic>
        <p:nvPicPr>
          <p:cNvPr id="96" name="Google Shape;96;p18"/>
          <p:cNvPicPr preferRelativeResize="0"/>
          <p:nvPr/>
        </p:nvPicPr>
        <p:blipFill rotWithShape="1">
          <a:blip r:embed="rId14">
            <a:alphaModFix/>
          </a:blip>
          <a:srcRect/>
          <a:stretch/>
        </p:blipFill>
        <p:spPr>
          <a:xfrm>
            <a:off x="0" y="-25717"/>
            <a:ext cx="12192000" cy="200766"/>
          </a:xfrm>
          <a:prstGeom prst="rect">
            <a:avLst/>
          </a:prstGeom>
          <a:noFill/>
          <a:ln>
            <a:noFill/>
          </a:ln>
        </p:spPr>
      </p:pic>
      <p:pic>
        <p:nvPicPr>
          <p:cNvPr id="97" name="Google Shape;97;p18"/>
          <p:cNvPicPr preferRelativeResize="0"/>
          <p:nvPr/>
        </p:nvPicPr>
        <p:blipFill rotWithShape="1">
          <a:blip r:embed="rId14">
            <a:alphaModFix/>
          </a:blip>
          <a:srcRect/>
          <a:stretch/>
        </p:blipFill>
        <p:spPr>
          <a:xfrm>
            <a:off x="641299" y="136525"/>
            <a:ext cx="6389162" cy="6767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9" name="Google Shape;169;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2" name="Google Shape;17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pic>
        <p:nvPicPr>
          <p:cNvPr id="173" name="Google Shape;173;p30"/>
          <p:cNvPicPr preferRelativeResize="0"/>
          <p:nvPr/>
        </p:nvPicPr>
        <p:blipFill rotWithShape="1">
          <a:blip r:embed="rId14">
            <a:alphaModFix/>
          </a:blip>
          <a:srcRect/>
          <a:stretch/>
        </p:blipFill>
        <p:spPr>
          <a:xfrm>
            <a:off x="10141171" y="157231"/>
            <a:ext cx="1152244" cy="530398"/>
          </a:xfrm>
          <a:prstGeom prst="rect">
            <a:avLst/>
          </a:prstGeom>
          <a:noFill/>
          <a:ln>
            <a:noFill/>
          </a:ln>
        </p:spPr>
      </p:pic>
      <p:pic>
        <p:nvPicPr>
          <p:cNvPr id="174" name="Google Shape;174;p30"/>
          <p:cNvPicPr preferRelativeResize="0"/>
          <p:nvPr/>
        </p:nvPicPr>
        <p:blipFill rotWithShape="1">
          <a:blip r:embed="rId14">
            <a:alphaModFix/>
          </a:blip>
          <a:srcRect/>
          <a:stretch/>
        </p:blipFill>
        <p:spPr>
          <a:xfrm>
            <a:off x="0" y="-25717"/>
            <a:ext cx="12192000" cy="200766"/>
          </a:xfrm>
          <a:prstGeom prst="rect">
            <a:avLst/>
          </a:prstGeom>
          <a:noFill/>
          <a:ln>
            <a:noFill/>
          </a:ln>
        </p:spPr>
      </p:pic>
      <p:pic>
        <p:nvPicPr>
          <p:cNvPr id="175" name="Google Shape;175;p30"/>
          <p:cNvPicPr preferRelativeResize="0"/>
          <p:nvPr/>
        </p:nvPicPr>
        <p:blipFill rotWithShape="1">
          <a:blip r:embed="rId14">
            <a:alphaModFix/>
          </a:blip>
          <a:srcRect/>
          <a:stretch/>
        </p:blipFill>
        <p:spPr>
          <a:xfrm>
            <a:off x="641299" y="136525"/>
            <a:ext cx="6389162" cy="6767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png"/><Relationship Id="rId7" Type="http://schemas.openxmlformats.org/officeDocument/2006/relationships/diagramLayout" Target="../diagrams/layout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7.png"/><Relationship Id="rId10" Type="http://schemas.microsoft.com/office/2007/relationships/diagramDrawing" Target="../diagrams/drawing2.xml"/><Relationship Id="rId4" Type="http://schemas.openxmlformats.org/officeDocument/2006/relationships/image" Target="../media/image6.png"/><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7.pn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3" name="Imagen 2">
            <a:extLst>
              <a:ext uri="{FF2B5EF4-FFF2-40B4-BE49-F238E27FC236}">
                <a16:creationId xmlns:a16="http://schemas.microsoft.com/office/drawing/2014/main" id="{17D7349B-F488-2586-ECEF-49C31C60770D}"/>
              </a:ext>
            </a:extLst>
          </p:cNvPr>
          <p:cNvPicPr>
            <a:picLocks noChangeAspect="1"/>
          </p:cNvPicPr>
          <p:nvPr/>
        </p:nvPicPr>
        <p:blipFill>
          <a:blip r:embed="rId3"/>
          <a:stretch>
            <a:fillRect/>
          </a:stretch>
        </p:blipFill>
        <p:spPr>
          <a:xfrm>
            <a:off x="7092" y="347662"/>
            <a:ext cx="6677025" cy="6162675"/>
          </a:xfrm>
          <a:prstGeom prst="rect">
            <a:avLst/>
          </a:prstGeom>
        </p:spPr>
      </p:pic>
      <p:pic>
        <p:nvPicPr>
          <p:cNvPr id="250" name="Google Shape;250;p1"/>
          <p:cNvPicPr preferRelativeResize="0"/>
          <p:nvPr/>
        </p:nvPicPr>
        <p:blipFill>
          <a:blip r:embed="rId4"/>
          <a:srcRect/>
          <a:stretch/>
        </p:blipFill>
        <p:spPr>
          <a:xfrm>
            <a:off x="-7091" y="1714"/>
            <a:ext cx="12191999" cy="6854572"/>
          </a:xfrm>
          <a:prstGeom prst="rect">
            <a:avLst/>
          </a:prstGeom>
          <a:noFill/>
          <a:ln>
            <a:noFill/>
          </a:ln>
        </p:spPr>
      </p:pic>
      <p:sp>
        <p:nvSpPr>
          <p:cNvPr id="251" name="Google Shape;251;p1"/>
          <p:cNvSpPr txBox="1"/>
          <p:nvPr/>
        </p:nvSpPr>
        <p:spPr>
          <a:xfrm>
            <a:off x="6112934" y="1500132"/>
            <a:ext cx="6071974" cy="28622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4800"/>
              <a:buFont typeface="Calibri"/>
              <a:buNone/>
            </a:pPr>
            <a:r>
              <a:rPr lang="es-MX" sz="4400" b="1" dirty="0">
                <a:solidFill>
                  <a:srgbClr val="3F3F3F"/>
                </a:solidFill>
                <a:latin typeface="Calibri"/>
                <a:cs typeface="Calibri"/>
                <a:sym typeface="Calibri"/>
              </a:rPr>
              <a:t>Plan de Gestión de Recursos Hídricos en las Cuencas </a:t>
            </a:r>
          </a:p>
          <a:p>
            <a:pPr marL="0" marR="0" lvl="0" indent="0" algn="ctr" rtl="0">
              <a:spcBef>
                <a:spcPts val="0"/>
              </a:spcBef>
              <a:spcAft>
                <a:spcPts val="0"/>
              </a:spcAft>
              <a:buClr>
                <a:srgbClr val="3F3F3F"/>
              </a:buClr>
              <a:buSzPts val="4800"/>
              <a:buFont typeface="Calibri"/>
              <a:buNone/>
            </a:pPr>
            <a:r>
              <a:rPr lang="es-MX" sz="4400" b="1" dirty="0">
                <a:solidFill>
                  <a:srgbClr val="3F3F3F"/>
                </a:solidFill>
                <a:latin typeface="Calibri"/>
                <a:cs typeface="Calibri"/>
                <a:sym typeface="Calibri"/>
              </a:rPr>
              <a:t>Chillón -Rímac - Lurín</a:t>
            </a:r>
            <a:endParaRPr sz="1200" dirty="0"/>
          </a:p>
        </p:txBody>
      </p:sp>
      <p:sp>
        <p:nvSpPr>
          <p:cNvPr id="252" name="Google Shape;252;p1"/>
          <p:cNvSpPr txBox="1"/>
          <p:nvPr/>
        </p:nvSpPr>
        <p:spPr>
          <a:xfrm>
            <a:off x="5718083" y="5217012"/>
            <a:ext cx="6361902"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408B14"/>
              </a:buClr>
              <a:buSzPts val="2800"/>
              <a:buFont typeface="Calibri"/>
              <a:buNone/>
            </a:pPr>
            <a:r>
              <a:rPr lang="es-MX" sz="2800" dirty="0">
                <a:solidFill>
                  <a:srgbClr val="408B14"/>
                </a:solidFill>
                <a:latin typeface="Calibri"/>
                <a:cs typeface="Calibri"/>
                <a:sym typeface="Calibri"/>
              </a:rPr>
              <a:t>Consejo de Recursos Hídricos de Cuenca Interregional Chillón - Rímac - Lurín</a:t>
            </a:r>
            <a:endParaRPr dirty="0"/>
          </a:p>
        </p:txBody>
      </p:sp>
      <p:sp>
        <p:nvSpPr>
          <p:cNvPr id="253" name="Google Shape;253;p1"/>
          <p:cNvSpPr txBox="1"/>
          <p:nvPr/>
        </p:nvSpPr>
        <p:spPr>
          <a:xfrm>
            <a:off x="158820" y="6343777"/>
            <a:ext cx="2199503"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Calibri"/>
              <a:buNone/>
            </a:pPr>
            <a:r>
              <a:rPr lang="es-MX" sz="1800" b="1" i="1" dirty="0">
                <a:solidFill>
                  <a:schemeClr val="tx1"/>
                </a:solidFill>
                <a:latin typeface="Calibri"/>
                <a:ea typeface="Calibri"/>
                <a:cs typeface="Calibri"/>
                <a:sym typeface="Calibri"/>
              </a:rPr>
              <a:t>Octubre 2024</a:t>
            </a:r>
            <a:endParaRPr dirty="0">
              <a:solidFill>
                <a:schemeClr val="tx1"/>
              </a:solidFill>
            </a:endParaRPr>
          </a:p>
        </p:txBody>
      </p:sp>
      <p:cxnSp>
        <p:nvCxnSpPr>
          <p:cNvPr id="254" name="Google Shape;254;p1"/>
          <p:cNvCxnSpPr/>
          <p:nvPr/>
        </p:nvCxnSpPr>
        <p:spPr>
          <a:xfrm>
            <a:off x="7416804" y="4822631"/>
            <a:ext cx="3606000" cy="0"/>
          </a:xfrm>
          <a:prstGeom prst="straightConnector1">
            <a:avLst/>
          </a:prstGeom>
          <a:noFill/>
          <a:ln w="38100" cap="flat" cmpd="sng">
            <a:solidFill>
              <a:srgbClr val="FFC000"/>
            </a:solidFill>
            <a:prstDash val="solid"/>
            <a:miter lim="800000"/>
            <a:headEnd type="none" w="sm" len="sm"/>
            <a:tailEnd type="none" w="sm" len="sm"/>
          </a:ln>
        </p:spPr>
      </p:cxnSp>
      <p:sp>
        <p:nvSpPr>
          <p:cNvPr id="2" name="Rectángulo 1"/>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4" name="Imagen 13"/>
          <p:cNvPicPr>
            <a:picLocks noChangeAspect="1"/>
          </p:cNvPicPr>
          <p:nvPr/>
        </p:nvPicPr>
        <p:blipFill>
          <a:blip r:embed="rId6"/>
          <a:stretch>
            <a:fillRect/>
          </a:stretch>
        </p:blipFill>
        <p:spPr>
          <a:xfrm>
            <a:off x="5579746" y="387514"/>
            <a:ext cx="1837058" cy="524873"/>
          </a:xfrm>
          <a:prstGeom prst="rect">
            <a:avLst/>
          </a:prstGeom>
        </p:spPr>
      </p:pic>
      <p:pic>
        <p:nvPicPr>
          <p:cNvPr id="15" name="Imagen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pic>
        <p:nvPicPr>
          <p:cNvPr id="9" name="Imagen 8"/>
          <p:cNvPicPr>
            <a:picLocks noChangeAspect="1"/>
          </p:cNvPicPr>
          <p:nvPr/>
        </p:nvPicPr>
        <p:blipFill>
          <a:blip r:embed="rId6"/>
          <a:stretch>
            <a:fillRect/>
          </a:stretch>
        </p:blipFill>
        <p:spPr>
          <a:xfrm>
            <a:off x="1748393" y="864748"/>
            <a:ext cx="8902102" cy="5802361"/>
          </a:xfrm>
          <a:prstGeom prst="rect">
            <a:avLst/>
          </a:prstGeom>
          <a:ln>
            <a:noFill/>
          </a:ln>
          <a:effectLst>
            <a:softEdge rad="112500"/>
          </a:effectLst>
        </p:spPr>
      </p:pic>
    </p:spTree>
    <p:extLst>
      <p:ext uri="{BB962C8B-B14F-4D97-AF65-F5344CB8AC3E}">
        <p14:creationId xmlns:p14="http://schemas.microsoft.com/office/powerpoint/2010/main" val="724746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3" name="Imagen 2">
            <a:extLst>
              <a:ext uri="{FF2B5EF4-FFF2-40B4-BE49-F238E27FC236}">
                <a16:creationId xmlns:a16="http://schemas.microsoft.com/office/drawing/2014/main" id="{4FE6AFC2-FDE4-F4DA-91D1-92BAE8923A10}"/>
              </a:ext>
            </a:extLst>
          </p:cNvPr>
          <p:cNvPicPr>
            <a:picLocks noChangeAspect="1"/>
          </p:cNvPicPr>
          <p:nvPr/>
        </p:nvPicPr>
        <p:blipFill>
          <a:blip r:embed="rId3"/>
          <a:stretch>
            <a:fillRect/>
          </a:stretch>
        </p:blipFill>
        <p:spPr>
          <a:xfrm>
            <a:off x="1" y="-2"/>
            <a:ext cx="5293848" cy="6668493"/>
          </a:xfrm>
          <a:prstGeom prst="rect">
            <a:avLst/>
          </a:prstGeom>
        </p:spPr>
      </p:pic>
      <p:pic>
        <p:nvPicPr>
          <p:cNvPr id="260" name="Google Shape;260;p2"/>
          <p:cNvPicPr preferRelativeResize="0"/>
          <p:nvPr/>
        </p:nvPicPr>
        <p:blipFill>
          <a:blip r:embed="rId4"/>
          <a:srcRect/>
          <a:stretch/>
        </p:blipFill>
        <p:spPr>
          <a:xfrm>
            <a:off x="1" y="-186081"/>
            <a:ext cx="12191999" cy="6854572"/>
          </a:xfrm>
          <a:prstGeom prst="rect">
            <a:avLst/>
          </a:prstGeom>
          <a:noFill/>
          <a:ln>
            <a:noFill/>
          </a:ln>
        </p:spPr>
      </p:pic>
      <p:sp>
        <p:nvSpPr>
          <p:cNvPr id="261" name="Google Shape;261;p2"/>
          <p:cNvSpPr txBox="1"/>
          <p:nvPr/>
        </p:nvSpPr>
        <p:spPr>
          <a:xfrm>
            <a:off x="3152243" y="4384110"/>
            <a:ext cx="2661272" cy="27391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s-MX" sz="16600" b="1" i="0" u="none" strike="noStrike" cap="none" dirty="0">
                <a:solidFill>
                  <a:srgbClr val="D8D8D8"/>
                </a:solidFill>
                <a:latin typeface="Calibri"/>
                <a:ea typeface="Calibri"/>
                <a:cs typeface="Calibri"/>
                <a:sym typeface="Calibri"/>
              </a:rPr>
              <a:t>05</a:t>
            </a:r>
            <a:endParaRPr sz="16600" b="1" i="0" u="none" strike="noStrike" cap="none" dirty="0">
              <a:solidFill>
                <a:srgbClr val="D8D8D8"/>
              </a:solidFill>
              <a:latin typeface="Calibri"/>
              <a:ea typeface="Calibri"/>
              <a:cs typeface="Calibri"/>
              <a:sym typeface="Calibri"/>
            </a:endParaRPr>
          </a:p>
        </p:txBody>
      </p:sp>
      <p:sp>
        <p:nvSpPr>
          <p:cNvPr id="263" name="Google Shape;263;p2"/>
          <p:cNvSpPr txBox="1">
            <a:spLocks noGrp="1"/>
          </p:cNvSpPr>
          <p:nvPr>
            <p:ph type="title"/>
          </p:nvPr>
        </p:nvSpPr>
        <p:spPr>
          <a:xfrm>
            <a:off x="5277589" y="1556082"/>
            <a:ext cx="6601100" cy="1297660"/>
          </a:xfrm>
          <a:prstGeom prst="rect">
            <a:avLst/>
          </a:prstGeom>
          <a:noFill/>
          <a:ln>
            <a:noFill/>
          </a:ln>
        </p:spPr>
        <p:txBody>
          <a:bodyPr spcFirstLastPara="1" wrap="square" lIns="91425" tIns="45700" rIns="91425" bIns="45700" anchor="ctr" anchorCtr="0">
            <a:noAutofit/>
          </a:bodyPr>
          <a:lstStyle/>
          <a:p>
            <a:pPr marL="87313" indent="-87313" algn="ctr"/>
            <a:br>
              <a:rPr lang="es-PE" sz="6600" b="1" dirty="0">
                <a:solidFill>
                  <a:srgbClr val="7030A0"/>
                </a:solidFill>
                <a:cs typeface="Arial" panose="020B0604020202020204" pitchFamily="34" charset="0"/>
              </a:rPr>
            </a:br>
            <a:r>
              <a:rPr lang="es-PE" sz="2800" b="1" dirty="0">
                <a:solidFill>
                  <a:schemeClr val="tx1"/>
                </a:solidFill>
                <a:cs typeface="Arial" panose="020B0604020202020204" pitchFamily="34" charset="0"/>
              </a:rPr>
              <a:t>¿Considera el PGRHC los Ejes Temáticos establecidos en la PENRH y las líneas de Acción de Seguridad Hídrica-SH establecidas para el Perú?</a:t>
            </a:r>
          </a:p>
        </p:txBody>
      </p:sp>
      <p:cxnSp>
        <p:nvCxnSpPr>
          <p:cNvPr id="264" name="Google Shape;264;p2"/>
          <p:cNvCxnSpPr/>
          <p:nvPr/>
        </p:nvCxnSpPr>
        <p:spPr>
          <a:xfrm>
            <a:off x="6524715" y="3676389"/>
            <a:ext cx="4201195" cy="0"/>
          </a:xfrm>
          <a:prstGeom prst="straightConnector1">
            <a:avLst/>
          </a:prstGeom>
          <a:noFill/>
          <a:ln w="38100" cap="flat" cmpd="sng">
            <a:solidFill>
              <a:srgbClr val="408B14"/>
            </a:solidFill>
            <a:prstDash val="solid"/>
            <a:miter lim="800000"/>
            <a:headEnd type="none" w="sm" len="sm"/>
            <a:tailEnd type="none" w="sm" len="sm"/>
          </a:ln>
        </p:spPr>
      </p:cxnSp>
      <p:sp>
        <p:nvSpPr>
          <p:cNvPr id="8" name="Rectángulo 7"/>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0" name="Imagen 9"/>
          <p:cNvPicPr>
            <a:picLocks noChangeAspect="1"/>
          </p:cNvPicPr>
          <p:nvPr/>
        </p:nvPicPr>
        <p:blipFill>
          <a:blip r:embed="rId6"/>
          <a:stretch>
            <a:fillRect/>
          </a:stretch>
        </p:blipFill>
        <p:spPr>
          <a:xfrm>
            <a:off x="5579746" y="387514"/>
            <a:ext cx="1837058" cy="52487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extLst>
      <p:ext uri="{BB962C8B-B14F-4D97-AF65-F5344CB8AC3E}">
        <p14:creationId xmlns:p14="http://schemas.microsoft.com/office/powerpoint/2010/main" val="267168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sp>
        <p:nvSpPr>
          <p:cNvPr id="9" name="Rectángulo 8"/>
          <p:cNvSpPr/>
          <p:nvPr/>
        </p:nvSpPr>
        <p:spPr>
          <a:xfrm>
            <a:off x="462145" y="1053684"/>
            <a:ext cx="11458922" cy="800219"/>
          </a:xfrm>
          <a:prstGeom prst="rect">
            <a:avLst/>
          </a:prstGeom>
        </p:spPr>
        <p:txBody>
          <a:bodyPr wrap="square">
            <a:spAutoFit/>
          </a:bodyPr>
          <a:lstStyle/>
          <a:p>
            <a:pPr algn="just"/>
            <a:r>
              <a:rPr lang="es-PE" sz="2300" b="1" dirty="0">
                <a:solidFill>
                  <a:schemeClr val="accent5">
                    <a:lumMod val="50000"/>
                  </a:schemeClr>
                </a:solidFill>
              </a:rPr>
              <a:t>Los objetivos específicos deberán abordar cada una de las Líneas de Acción de la SH establecida para el Perú</a:t>
            </a:r>
            <a:r>
              <a:rPr lang="es-PE" b="1" dirty="0">
                <a:solidFill>
                  <a:schemeClr val="accent5">
                    <a:lumMod val="50000"/>
                  </a:schemeClr>
                </a:solidFill>
              </a:rPr>
              <a:t>.</a:t>
            </a:r>
          </a:p>
        </p:txBody>
      </p:sp>
      <p:sp>
        <p:nvSpPr>
          <p:cNvPr id="10" name="Rectángulo 9"/>
          <p:cNvSpPr/>
          <p:nvPr/>
        </p:nvSpPr>
        <p:spPr>
          <a:xfrm>
            <a:off x="939940" y="2128634"/>
            <a:ext cx="3459066" cy="4493538"/>
          </a:xfrm>
          <a:prstGeom prst="rect">
            <a:avLst/>
          </a:prstGeom>
        </p:spPr>
        <p:txBody>
          <a:bodyPr wrap="square">
            <a:spAutoFit/>
          </a:bodyPr>
          <a:lstStyle/>
          <a:p>
            <a:pPr algn="just"/>
            <a:r>
              <a:rPr lang="es-PE" sz="2200" dirty="0">
                <a:solidFill>
                  <a:schemeClr val="tx1"/>
                </a:solidFill>
              </a:rPr>
              <a:t>La seguridad hídrica impacta en el desarrollo económico, social y ambiental del país, así como en el desempeño en los servicios de agua, riesgos relacionados al agua y la gestión misma. La base de la seguridad hídrica es el capital natural abarcando la cantidad, calidad y la disponibilidad del agua.</a:t>
            </a:r>
          </a:p>
        </p:txBody>
      </p:sp>
      <p:pic>
        <p:nvPicPr>
          <p:cNvPr id="11" name="Imagen 10"/>
          <p:cNvPicPr>
            <a:picLocks noChangeAspect="1"/>
          </p:cNvPicPr>
          <p:nvPr/>
        </p:nvPicPr>
        <p:blipFill>
          <a:blip r:embed="rId6"/>
          <a:stretch>
            <a:fillRect/>
          </a:stretch>
        </p:blipFill>
        <p:spPr>
          <a:xfrm>
            <a:off x="5217852" y="2017694"/>
            <a:ext cx="7108318" cy="4715419"/>
          </a:xfrm>
          <a:prstGeom prst="rect">
            <a:avLst/>
          </a:prstGeom>
        </p:spPr>
      </p:pic>
    </p:spTree>
    <p:extLst>
      <p:ext uri="{BB962C8B-B14F-4D97-AF65-F5344CB8AC3E}">
        <p14:creationId xmlns:p14="http://schemas.microsoft.com/office/powerpoint/2010/main" val="3016751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3" name="Imagen 2">
            <a:extLst>
              <a:ext uri="{FF2B5EF4-FFF2-40B4-BE49-F238E27FC236}">
                <a16:creationId xmlns:a16="http://schemas.microsoft.com/office/drawing/2014/main" id="{4FE6AFC2-FDE4-F4DA-91D1-92BAE8923A10}"/>
              </a:ext>
            </a:extLst>
          </p:cNvPr>
          <p:cNvPicPr>
            <a:picLocks noChangeAspect="1"/>
          </p:cNvPicPr>
          <p:nvPr/>
        </p:nvPicPr>
        <p:blipFill>
          <a:blip r:embed="rId3"/>
          <a:stretch>
            <a:fillRect/>
          </a:stretch>
        </p:blipFill>
        <p:spPr>
          <a:xfrm>
            <a:off x="1" y="-2"/>
            <a:ext cx="5293848" cy="6668493"/>
          </a:xfrm>
          <a:prstGeom prst="rect">
            <a:avLst/>
          </a:prstGeom>
        </p:spPr>
      </p:pic>
      <p:pic>
        <p:nvPicPr>
          <p:cNvPr id="260" name="Google Shape;260;p2"/>
          <p:cNvPicPr preferRelativeResize="0"/>
          <p:nvPr/>
        </p:nvPicPr>
        <p:blipFill>
          <a:blip r:embed="rId4"/>
          <a:srcRect/>
          <a:stretch/>
        </p:blipFill>
        <p:spPr>
          <a:xfrm>
            <a:off x="1" y="-186081"/>
            <a:ext cx="12191999" cy="6854572"/>
          </a:xfrm>
          <a:prstGeom prst="rect">
            <a:avLst/>
          </a:prstGeom>
          <a:noFill/>
          <a:ln>
            <a:noFill/>
          </a:ln>
        </p:spPr>
      </p:pic>
      <p:sp>
        <p:nvSpPr>
          <p:cNvPr id="261" name="Google Shape;261;p2"/>
          <p:cNvSpPr txBox="1"/>
          <p:nvPr/>
        </p:nvSpPr>
        <p:spPr>
          <a:xfrm>
            <a:off x="3152243" y="4384110"/>
            <a:ext cx="2661272" cy="27391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s-MX" sz="16600" b="1" i="0" u="none" strike="noStrike" cap="none" dirty="0">
                <a:solidFill>
                  <a:srgbClr val="D8D8D8"/>
                </a:solidFill>
                <a:latin typeface="Calibri"/>
                <a:ea typeface="Calibri"/>
                <a:cs typeface="Calibri"/>
                <a:sym typeface="Calibri"/>
              </a:rPr>
              <a:t>06</a:t>
            </a:r>
            <a:endParaRPr sz="16600" b="1" i="0" u="none" strike="noStrike" cap="none" dirty="0">
              <a:solidFill>
                <a:srgbClr val="D8D8D8"/>
              </a:solidFill>
              <a:latin typeface="Calibri"/>
              <a:ea typeface="Calibri"/>
              <a:cs typeface="Calibri"/>
              <a:sym typeface="Calibri"/>
            </a:endParaRPr>
          </a:p>
        </p:txBody>
      </p:sp>
      <p:sp>
        <p:nvSpPr>
          <p:cNvPr id="263" name="Google Shape;263;p2"/>
          <p:cNvSpPr txBox="1">
            <a:spLocks noGrp="1"/>
          </p:cNvSpPr>
          <p:nvPr>
            <p:ph type="title"/>
          </p:nvPr>
        </p:nvSpPr>
        <p:spPr>
          <a:xfrm>
            <a:off x="5079999" y="1773092"/>
            <a:ext cx="6798016" cy="1694665"/>
          </a:xfrm>
          <a:prstGeom prst="rect">
            <a:avLst/>
          </a:prstGeom>
          <a:noFill/>
          <a:ln>
            <a:noFill/>
          </a:ln>
        </p:spPr>
        <p:txBody>
          <a:bodyPr spcFirstLastPara="1" wrap="square" lIns="91425" tIns="45700" rIns="91425" bIns="45700" anchor="ctr" anchorCtr="0">
            <a:noAutofit/>
          </a:bodyPr>
          <a:lstStyle/>
          <a:p>
            <a:pPr marL="87313" indent="-87313" algn="ctr"/>
            <a:br>
              <a:rPr lang="es-PE" sz="6600" b="1" dirty="0">
                <a:solidFill>
                  <a:srgbClr val="7030A0"/>
                </a:solidFill>
                <a:cs typeface="Arial" panose="020B0604020202020204" pitchFamily="34" charset="0"/>
              </a:rPr>
            </a:br>
            <a:r>
              <a:rPr lang="es-PE" sz="2800" b="1" dirty="0">
                <a:solidFill>
                  <a:schemeClr val="tx1"/>
                </a:solidFill>
                <a:cs typeface="Arial" panose="020B0604020202020204" pitchFamily="34" charset="0"/>
              </a:rPr>
              <a:t>¿En cuántos niveles se organizan los actores?</a:t>
            </a:r>
            <a:br>
              <a:rPr lang="es-PE" sz="2800" b="1" dirty="0">
                <a:solidFill>
                  <a:srgbClr val="7030A0"/>
                </a:solidFill>
                <a:cs typeface="Arial" panose="020B0604020202020204" pitchFamily="34" charset="0"/>
              </a:rPr>
            </a:br>
            <a:endParaRPr lang="es-PE" sz="2800" b="1" dirty="0">
              <a:solidFill>
                <a:schemeClr val="tx1"/>
              </a:solidFill>
              <a:cs typeface="Arial" panose="020B0604020202020204" pitchFamily="34" charset="0"/>
            </a:endParaRPr>
          </a:p>
        </p:txBody>
      </p:sp>
      <p:cxnSp>
        <p:nvCxnSpPr>
          <p:cNvPr id="264" name="Google Shape;264;p2"/>
          <p:cNvCxnSpPr/>
          <p:nvPr/>
        </p:nvCxnSpPr>
        <p:spPr>
          <a:xfrm>
            <a:off x="6524715" y="3676389"/>
            <a:ext cx="4201195" cy="0"/>
          </a:xfrm>
          <a:prstGeom prst="straightConnector1">
            <a:avLst/>
          </a:prstGeom>
          <a:noFill/>
          <a:ln w="38100" cap="flat" cmpd="sng">
            <a:solidFill>
              <a:srgbClr val="408B14"/>
            </a:solidFill>
            <a:prstDash val="solid"/>
            <a:miter lim="800000"/>
            <a:headEnd type="none" w="sm" len="sm"/>
            <a:tailEnd type="none" w="sm" len="sm"/>
          </a:ln>
        </p:spPr>
      </p:cxnSp>
      <p:sp>
        <p:nvSpPr>
          <p:cNvPr id="8" name="Rectángulo 7"/>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0" name="Imagen 9"/>
          <p:cNvPicPr>
            <a:picLocks noChangeAspect="1"/>
          </p:cNvPicPr>
          <p:nvPr/>
        </p:nvPicPr>
        <p:blipFill>
          <a:blip r:embed="rId6"/>
          <a:stretch>
            <a:fillRect/>
          </a:stretch>
        </p:blipFill>
        <p:spPr>
          <a:xfrm>
            <a:off x="5579746" y="387514"/>
            <a:ext cx="1837058" cy="52487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extLst>
      <p:ext uri="{BB962C8B-B14F-4D97-AF65-F5344CB8AC3E}">
        <p14:creationId xmlns:p14="http://schemas.microsoft.com/office/powerpoint/2010/main" val="39646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pic>
        <p:nvPicPr>
          <p:cNvPr id="10" name="Imagen 9"/>
          <p:cNvPicPr/>
          <p:nvPr/>
        </p:nvPicPr>
        <p:blipFill rotWithShape="1">
          <a:blip r:embed="rId6">
            <a:extLst>
              <a:ext uri="{28A0092B-C50C-407E-A947-70E740481C1C}">
                <a14:useLocalDpi xmlns:a14="http://schemas.microsoft.com/office/drawing/2010/main" val="0"/>
              </a:ext>
            </a:extLst>
          </a:blip>
          <a:srcRect l="6941" t="8490" r="5783" b="5991"/>
          <a:stretch/>
        </p:blipFill>
        <p:spPr>
          <a:xfrm>
            <a:off x="751415" y="1122019"/>
            <a:ext cx="7126724" cy="5206483"/>
          </a:xfrm>
          <a:prstGeom prst="rect">
            <a:avLst/>
          </a:prstGeom>
        </p:spPr>
      </p:pic>
      <p:sp>
        <p:nvSpPr>
          <p:cNvPr id="11" name="Rectángulo 10"/>
          <p:cNvSpPr/>
          <p:nvPr/>
        </p:nvSpPr>
        <p:spPr>
          <a:xfrm>
            <a:off x="8122715" y="1575399"/>
            <a:ext cx="3764485" cy="4128053"/>
          </a:xfrm>
          <a:prstGeom prst="rect">
            <a:avLst/>
          </a:prstGeom>
        </p:spPr>
        <p:txBody>
          <a:bodyPr wrap="square">
            <a:spAutoFit/>
          </a:bodyPr>
          <a:lstStyle/>
          <a:p>
            <a:pPr marL="182563" lvl="0" indent="-182563">
              <a:lnSpc>
                <a:spcPct val="115000"/>
              </a:lnSpc>
              <a:spcAft>
                <a:spcPts val="0"/>
              </a:spcAft>
              <a:buFont typeface="Symbol" panose="05050102010706020507" pitchFamily="18" charset="2"/>
              <a:buChar char=""/>
            </a:pPr>
            <a:r>
              <a:rPr lang="es-PE" sz="2300" b="1" dirty="0">
                <a:solidFill>
                  <a:srgbClr val="5B9BD5"/>
                </a:solidFill>
                <a:latin typeface="+mn-lt"/>
                <a:ea typeface="Malgun Gothic" panose="020B0503020000020004" pitchFamily="34" charset="-127"/>
                <a:cs typeface="Times New Roman" panose="02020603050405020304" pitchFamily="18" charset="0"/>
              </a:rPr>
              <a:t>Nivel 1:</a:t>
            </a:r>
            <a:r>
              <a:rPr lang="es-PE" sz="2300" b="1" dirty="0">
                <a:latin typeface="+mn-lt"/>
                <a:ea typeface="Malgun Gothic" panose="020B0503020000020004" pitchFamily="34" charset="-127"/>
                <a:cs typeface="Times New Roman" panose="02020603050405020304" pitchFamily="18" charset="0"/>
              </a:rPr>
              <a:t>    </a:t>
            </a:r>
            <a:r>
              <a:rPr lang="es-PE" sz="2300" dirty="0">
                <a:latin typeface="+mn-lt"/>
                <a:ea typeface="Malgun Gothic" panose="020B0503020000020004" pitchFamily="34" charset="-127"/>
                <a:cs typeface="Times New Roman" panose="02020603050405020304" pitchFamily="18" charset="0"/>
              </a:rPr>
              <a:t>Dirección, orientación y evaluación.</a:t>
            </a:r>
          </a:p>
          <a:p>
            <a:pPr marL="182563" lvl="0" indent="-182563">
              <a:lnSpc>
                <a:spcPct val="115000"/>
              </a:lnSpc>
              <a:spcAft>
                <a:spcPts val="0"/>
              </a:spcAft>
              <a:buFont typeface="Symbol" panose="05050102010706020507" pitchFamily="18" charset="2"/>
              <a:buChar char=""/>
            </a:pPr>
            <a:r>
              <a:rPr lang="es-PE" sz="2300" b="1" dirty="0">
                <a:solidFill>
                  <a:srgbClr val="7030A0"/>
                </a:solidFill>
                <a:latin typeface="+mn-lt"/>
                <a:ea typeface="Malgun Gothic" panose="020B0503020000020004" pitchFamily="34" charset="-127"/>
                <a:cs typeface="Times New Roman" panose="02020603050405020304" pitchFamily="18" charset="0"/>
              </a:rPr>
              <a:t>Nivel 2:</a:t>
            </a:r>
            <a:r>
              <a:rPr lang="es-PE" sz="2300" dirty="0">
                <a:solidFill>
                  <a:srgbClr val="7030A0"/>
                </a:solidFill>
                <a:latin typeface="+mn-lt"/>
                <a:ea typeface="Malgun Gothic" panose="020B0503020000020004" pitchFamily="34" charset="-127"/>
                <a:cs typeface="Times New Roman" panose="02020603050405020304" pitchFamily="18" charset="0"/>
              </a:rPr>
              <a:t>    </a:t>
            </a:r>
            <a:r>
              <a:rPr lang="es-PE" sz="2300" dirty="0">
                <a:latin typeface="+mn-lt"/>
                <a:ea typeface="Malgun Gothic" panose="020B0503020000020004" pitchFamily="34" charset="-127"/>
                <a:cs typeface="Times New Roman" panose="02020603050405020304" pitchFamily="18" charset="0"/>
              </a:rPr>
              <a:t>Elaboración, concertación y evaluación de viabilidad técnica, económica.</a:t>
            </a:r>
          </a:p>
          <a:p>
            <a:pPr marL="182563" lvl="0" indent="-182563">
              <a:lnSpc>
                <a:spcPct val="115000"/>
              </a:lnSpc>
              <a:spcAft>
                <a:spcPts val="0"/>
              </a:spcAft>
              <a:buFont typeface="Symbol" panose="05050102010706020507" pitchFamily="18" charset="2"/>
              <a:buChar char=""/>
            </a:pPr>
            <a:r>
              <a:rPr lang="es-PE" sz="2300" b="1" dirty="0">
                <a:solidFill>
                  <a:srgbClr val="ED7D31"/>
                </a:solidFill>
                <a:latin typeface="+mn-lt"/>
                <a:ea typeface="Malgun Gothic" panose="020B0503020000020004" pitchFamily="34" charset="-127"/>
                <a:cs typeface="Times New Roman" panose="02020603050405020304" pitchFamily="18" charset="0"/>
              </a:rPr>
              <a:t>Nivel 3:</a:t>
            </a:r>
            <a:r>
              <a:rPr lang="es-PE" sz="2300" dirty="0">
                <a:latin typeface="+mn-lt"/>
                <a:ea typeface="Malgun Gothic" panose="020B0503020000020004" pitchFamily="34" charset="-127"/>
                <a:cs typeface="Times New Roman" panose="02020603050405020304" pitchFamily="18" charset="0"/>
              </a:rPr>
              <a:t>    Sociedad, conocimiento y difusión.</a:t>
            </a:r>
          </a:p>
          <a:p>
            <a:pPr marL="182563" lvl="0" indent="-182563">
              <a:lnSpc>
                <a:spcPct val="115000"/>
              </a:lnSpc>
              <a:spcAft>
                <a:spcPts val="1000"/>
              </a:spcAft>
              <a:buFont typeface="Symbol" panose="05050102010706020507" pitchFamily="18" charset="2"/>
              <a:buChar char=""/>
            </a:pPr>
            <a:r>
              <a:rPr lang="es-PE" sz="2300" b="1" dirty="0">
                <a:solidFill>
                  <a:srgbClr val="FFC000"/>
                </a:solidFill>
                <a:latin typeface="+mn-lt"/>
                <a:ea typeface="Malgun Gothic" panose="020B0503020000020004" pitchFamily="34" charset="-127"/>
                <a:cs typeface="Times New Roman" panose="02020603050405020304" pitchFamily="18" charset="0"/>
              </a:rPr>
              <a:t>Nivel 4</a:t>
            </a:r>
            <a:r>
              <a:rPr lang="es-PE" sz="2300" dirty="0">
                <a:solidFill>
                  <a:srgbClr val="FFC000"/>
                </a:solidFill>
                <a:latin typeface="+mn-lt"/>
                <a:ea typeface="Malgun Gothic" panose="020B0503020000020004" pitchFamily="34" charset="-127"/>
                <a:cs typeface="Times New Roman" panose="02020603050405020304" pitchFamily="18" charset="0"/>
              </a:rPr>
              <a:t>:  </a:t>
            </a:r>
            <a:r>
              <a:rPr lang="es-PE" sz="2300" dirty="0">
                <a:latin typeface="+mn-lt"/>
                <a:ea typeface="Malgun Gothic" panose="020B0503020000020004" pitchFamily="34" charset="-127"/>
                <a:cs typeface="Times New Roman" panose="02020603050405020304" pitchFamily="18" charset="0"/>
              </a:rPr>
              <a:t>Conformidad institucional.</a:t>
            </a:r>
          </a:p>
        </p:txBody>
      </p:sp>
    </p:spTree>
    <p:extLst>
      <p:ext uri="{BB962C8B-B14F-4D97-AF65-F5344CB8AC3E}">
        <p14:creationId xmlns:p14="http://schemas.microsoft.com/office/powerpoint/2010/main" val="1893813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3" name="Imagen 2">
            <a:extLst>
              <a:ext uri="{FF2B5EF4-FFF2-40B4-BE49-F238E27FC236}">
                <a16:creationId xmlns:a16="http://schemas.microsoft.com/office/drawing/2014/main" id="{4FE6AFC2-FDE4-F4DA-91D1-92BAE8923A10}"/>
              </a:ext>
            </a:extLst>
          </p:cNvPr>
          <p:cNvPicPr>
            <a:picLocks noChangeAspect="1"/>
          </p:cNvPicPr>
          <p:nvPr/>
        </p:nvPicPr>
        <p:blipFill>
          <a:blip r:embed="rId3"/>
          <a:stretch>
            <a:fillRect/>
          </a:stretch>
        </p:blipFill>
        <p:spPr>
          <a:xfrm>
            <a:off x="1" y="-2"/>
            <a:ext cx="5293848" cy="6668493"/>
          </a:xfrm>
          <a:prstGeom prst="rect">
            <a:avLst/>
          </a:prstGeom>
        </p:spPr>
      </p:pic>
      <p:pic>
        <p:nvPicPr>
          <p:cNvPr id="260" name="Google Shape;260;p2"/>
          <p:cNvPicPr preferRelativeResize="0"/>
          <p:nvPr/>
        </p:nvPicPr>
        <p:blipFill>
          <a:blip r:embed="rId4"/>
          <a:srcRect/>
          <a:stretch/>
        </p:blipFill>
        <p:spPr>
          <a:xfrm>
            <a:off x="1" y="-186081"/>
            <a:ext cx="12191999" cy="6854572"/>
          </a:xfrm>
          <a:prstGeom prst="rect">
            <a:avLst/>
          </a:prstGeom>
          <a:noFill/>
          <a:ln>
            <a:noFill/>
          </a:ln>
        </p:spPr>
      </p:pic>
      <p:sp>
        <p:nvSpPr>
          <p:cNvPr id="261" name="Google Shape;261;p2"/>
          <p:cNvSpPr txBox="1"/>
          <p:nvPr/>
        </p:nvSpPr>
        <p:spPr>
          <a:xfrm>
            <a:off x="3152243" y="4384110"/>
            <a:ext cx="2661272" cy="27391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s-MX" sz="16600" b="1" i="0" u="none" strike="noStrike" cap="none" dirty="0">
                <a:solidFill>
                  <a:srgbClr val="D8D8D8"/>
                </a:solidFill>
                <a:latin typeface="Calibri"/>
                <a:ea typeface="Calibri"/>
                <a:cs typeface="Calibri"/>
                <a:sym typeface="Calibri"/>
              </a:rPr>
              <a:t>07</a:t>
            </a:r>
            <a:endParaRPr sz="16600" b="1" i="0" u="none" strike="noStrike" cap="none" dirty="0">
              <a:solidFill>
                <a:srgbClr val="D8D8D8"/>
              </a:solidFill>
              <a:latin typeface="Calibri"/>
              <a:ea typeface="Calibri"/>
              <a:cs typeface="Calibri"/>
              <a:sym typeface="Calibri"/>
            </a:endParaRPr>
          </a:p>
        </p:txBody>
      </p:sp>
      <p:sp>
        <p:nvSpPr>
          <p:cNvPr id="263" name="Google Shape;263;p2"/>
          <p:cNvSpPr txBox="1">
            <a:spLocks noGrp="1"/>
          </p:cNvSpPr>
          <p:nvPr>
            <p:ph type="title"/>
          </p:nvPr>
        </p:nvSpPr>
        <p:spPr>
          <a:xfrm>
            <a:off x="5079999" y="1773092"/>
            <a:ext cx="6798016" cy="1694665"/>
          </a:xfrm>
          <a:prstGeom prst="rect">
            <a:avLst/>
          </a:prstGeom>
          <a:noFill/>
          <a:ln>
            <a:noFill/>
          </a:ln>
        </p:spPr>
        <p:txBody>
          <a:bodyPr spcFirstLastPara="1" wrap="square" lIns="91425" tIns="45700" rIns="91425" bIns="45700" anchor="ctr" anchorCtr="0">
            <a:noAutofit/>
          </a:bodyPr>
          <a:lstStyle/>
          <a:p>
            <a:pPr marL="87313" indent="-87313" algn="ctr"/>
            <a:br>
              <a:rPr lang="es-PE" sz="6600" b="1" dirty="0">
                <a:solidFill>
                  <a:srgbClr val="7030A0"/>
                </a:solidFill>
                <a:cs typeface="Arial" panose="020B0604020202020204" pitchFamily="34" charset="0"/>
              </a:rPr>
            </a:br>
            <a:r>
              <a:rPr lang="es-PE" sz="2800" b="1" dirty="0">
                <a:solidFill>
                  <a:schemeClr val="tx1"/>
                </a:solidFill>
                <a:cs typeface="Arial" panose="020B0604020202020204" pitchFamily="34" charset="0"/>
              </a:rPr>
              <a:t>¿Cuál es el proceso del Diagnóstico- Línea Base?</a:t>
            </a:r>
            <a:br>
              <a:rPr lang="es-PE" sz="2800" b="1" dirty="0">
                <a:solidFill>
                  <a:srgbClr val="7030A0"/>
                </a:solidFill>
                <a:cs typeface="Arial" panose="020B0604020202020204" pitchFamily="34" charset="0"/>
              </a:rPr>
            </a:br>
            <a:endParaRPr lang="es-PE" sz="2800" b="1" dirty="0">
              <a:solidFill>
                <a:schemeClr val="tx1"/>
              </a:solidFill>
              <a:cs typeface="Arial" panose="020B0604020202020204" pitchFamily="34" charset="0"/>
            </a:endParaRPr>
          </a:p>
        </p:txBody>
      </p:sp>
      <p:cxnSp>
        <p:nvCxnSpPr>
          <p:cNvPr id="264" name="Google Shape;264;p2"/>
          <p:cNvCxnSpPr/>
          <p:nvPr/>
        </p:nvCxnSpPr>
        <p:spPr>
          <a:xfrm>
            <a:off x="6524715" y="3676389"/>
            <a:ext cx="4201195" cy="0"/>
          </a:xfrm>
          <a:prstGeom prst="straightConnector1">
            <a:avLst/>
          </a:prstGeom>
          <a:noFill/>
          <a:ln w="38100" cap="flat" cmpd="sng">
            <a:solidFill>
              <a:srgbClr val="408B14"/>
            </a:solidFill>
            <a:prstDash val="solid"/>
            <a:miter lim="800000"/>
            <a:headEnd type="none" w="sm" len="sm"/>
            <a:tailEnd type="none" w="sm" len="sm"/>
          </a:ln>
        </p:spPr>
      </p:cxnSp>
      <p:sp>
        <p:nvSpPr>
          <p:cNvPr id="8" name="Rectángulo 7"/>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0" name="Imagen 9"/>
          <p:cNvPicPr>
            <a:picLocks noChangeAspect="1"/>
          </p:cNvPicPr>
          <p:nvPr/>
        </p:nvPicPr>
        <p:blipFill>
          <a:blip r:embed="rId6"/>
          <a:stretch>
            <a:fillRect/>
          </a:stretch>
        </p:blipFill>
        <p:spPr>
          <a:xfrm>
            <a:off x="5579746" y="387514"/>
            <a:ext cx="1837058" cy="52487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extLst>
      <p:ext uri="{BB962C8B-B14F-4D97-AF65-F5344CB8AC3E}">
        <p14:creationId xmlns:p14="http://schemas.microsoft.com/office/powerpoint/2010/main" val="2991309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graphicFrame>
        <p:nvGraphicFramePr>
          <p:cNvPr id="10" name="Diagrama 9"/>
          <p:cNvGraphicFramePr/>
          <p:nvPr>
            <p:extLst>
              <p:ext uri="{D42A27DB-BD31-4B8C-83A1-F6EECF244321}">
                <p14:modId xmlns:p14="http://schemas.microsoft.com/office/powerpoint/2010/main" val="3422148682"/>
              </p:ext>
            </p:extLst>
          </p:nvPr>
        </p:nvGraphicFramePr>
        <p:xfrm>
          <a:off x="1856454" y="1458330"/>
          <a:ext cx="9116346" cy="52472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Google Shape;269;p3"/>
          <p:cNvSpPr/>
          <p:nvPr/>
        </p:nvSpPr>
        <p:spPr>
          <a:xfrm>
            <a:off x="1567518" y="1129650"/>
            <a:ext cx="4342216" cy="5436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2400" b="1" dirty="0">
                <a:solidFill>
                  <a:srgbClr val="10A9A7"/>
                </a:solidFill>
                <a:latin typeface="Calibri"/>
                <a:ea typeface="Calibri"/>
                <a:cs typeface="Calibri"/>
                <a:sym typeface="Calibri"/>
              </a:rPr>
              <a:t>Enfoque de Seguridad Hídrica</a:t>
            </a:r>
            <a:endParaRPr sz="2400" b="1" i="0" u="none" strike="noStrike" cap="none" dirty="0">
              <a:solidFill>
                <a:srgbClr val="10A9A7"/>
              </a:solidFill>
              <a:latin typeface="Calibri"/>
              <a:ea typeface="Calibri"/>
              <a:cs typeface="Calibri"/>
              <a:sym typeface="Calibri"/>
            </a:endParaRPr>
          </a:p>
        </p:txBody>
      </p:sp>
      <p:sp>
        <p:nvSpPr>
          <p:cNvPr id="12" name="Google Shape;290;p3"/>
          <p:cNvSpPr txBox="1"/>
          <p:nvPr/>
        </p:nvSpPr>
        <p:spPr>
          <a:xfrm>
            <a:off x="638245" y="799356"/>
            <a:ext cx="1218209" cy="1107965"/>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9600"/>
              <a:buFont typeface="Arial"/>
              <a:buNone/>
            </a:pPr>
            <a:r>
              <a:rPr lang="es-MX" sz="6000" b="1" i="0" u="none" strike="noStrike" cap="none" dirty="0">
                <a:solidFill>
                  <a:srgbClr val="BFBFBF"/>
                </a:solidFill>
                <a:latin typeface="Calibri"/>
                <a:ea typeface="Calibri"/>
                <a:cs typeface="Calibri"/>
                <a:sym typeface="Calibri"/>
              </a:rPr>
              <a:t>07</a:t>
            </a:r>
            <a:endParaRPr sz="6000" b="1" i="0" u="none" strike="noStrike" cap="none" dirty="0">
              <a:solidFill>
                <a:srgbClr val="BFBFBF"/>
              </a:solidFill>
              <a:latin typeface="Calibri"/>
              <a:ea typeface="Calibri"/>
              <a:cs typeface="Calibri"/>
              <a:sym typeface="Calibri"/>
            </a:endParaRPr>
          </a:p>
        </p:txBody>
      </p:sp>
    </p:spTree>
    <p:extLst>
      <p:ext uri="{BB962C8B-B14F-4D97-AF65-F5344CB8AC3E}">
        <p14:creationId xmlns:p14="http://schemas.microsoft.com/office/powerpoint/2010/main" val="4034884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sp>
        <p:nvSpPr>
          <p:cNvPr id="10" name="Google Shape;269;p3"/>
          <p:cNvSpPr/>
          <p:nvPr/>
        </p:nvSpPr>
        <p:spPr>
          <a:xfrm>
            <a:off x="1635251" y="878042"/>
            <a:ext cx="3387685" cy="5436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s-MX" sz="2400" b="1" kern="0" dirty="0">
                <a:solidFill>
                  <a:srgbClr val="10A9A7"/>
                </a:solidFill>
                <a:latin typeface="Calibri"/>
                <a:ea typeface="Calibri"/>
                <a:cs typeface="Calibri"/>
                <a:sym typeface="Calibri"/>
              </a:rPr>
              <a:t>PGRHC</a:t>
            </a:r>
            <a:endParaRPr kumimoji="0" sz="2400" b="1" i="0" u="none" strike="noStrike" kern="0" cap="none" spc="0" normalizeH="0" baseline="0" noProof="0" dirty="0">
              <a:ln>
                <a:noFill/>
              </a:ln>
              <a:solidFill>
                <a:srgbClr val="10A9A7"/>
              </a:solidFill>
              <a:effectLst/>
              <a:uLnTx/>
              <a:uFillTx/>
              <a:latin typeface="Calibri"/>
              <a:ea typeface="Calibri"/>
              <a:cs typeface="Calibri"/>
              <a:sym typeface="Calibri"/>
            </a:endParaRPr>
          </a:p>
        </p:txBody>
      </p:sp>
      <p:sp>
        <p:nvSpPr>
          <p:cNvPr id="11" name="Google Shape;270;p3"/>
          <p:cNvSpPr txBox="1"/>
          <p:nvPr/>
        </p:nvSpPr>
        <p:spPr>
          <a:xfrm>
            <a:off x="1635252" y="1311491"/>
            <a:ext cx="799443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1" i="0" u="none" strike="noStrike" kern="0" cap="none" spc="0" normalizeH="0" baseline="0" noProof="0" dirty="0">
                <a:ln>
                  <a:noFill/>
                </a:ln>
                <a:solidFill>
                  <a:srgbClr val="595959"/>
                </a:solidFill>
                <a:effectLst/>
                <a:uLnTx/>
                <a:uFillTx/>
                <a:latin typeface="Calibri"/>
                <a:cs typeface="Calibri"/>
                <a:sym typeface="Calibri"/>
              </a:rPr>
              <a:t>Contexto general del proceso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290;p3"/>
          <p:cNvSpPr txBox="1"/>
          <p:nvPr/>
        </p:nvSpPr>
        <p:spPr>
          <a:xfrm>
            <a:off x="535435" y="754849"/>
            <a:ext cx="1218209" cy="1107965"/>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600"/>
              <a:buFont typeface="Arial"/>
              <a:buNone/>
              <a:tabLst/>
              <a:defRPr/>
            </a:pPr>
            <a:r>
              <a:rPr kumimoji="0" lang="es-MX" sz="6000" b="1" i="0" u="none" strike="noStrike" kern="0" cap="none" spc="0" normalizeH="0" baseline="0" noProof="0" dirty="0">
                <a:ln>
                  <a:noFill/>
                </a:ln>
                <a:solidFill>
                  <a:srgbClr val="BFBFBF"/>
                </a:solidFill>
                <a:effectLst/>
                <a:uLnTx/>
                <a:uFillTx/>
                <a:latin typeface="Calibri"/>
                <a:ea typeface="Calibri"/>
                <a:cs typeface="Calibri"/>
                <a:sym typeface="Calibri"/>
              </a:rPr>
              <a:t>01</a:t>
            </a:r>
            <a:endParaRPr kumimoji="0" sz="6000" b="1" i="0" u="none" strike="noStrike" kern="0" cap="none" spc="0" normalizeH="0" baseline="0" noProof="0" dirty="0">
              <a:ln>
                <a:noFill/>
              </a:ln>
              <a:solidFill>
                <a:srgbClr val="BFBFBF"/>
              </a:solidFill>
              <a:effectLst/>
              <a:uLnTx/>
              <a:uFillTx/>
              <a:latin typeface="Calibri"/>
              <a:ea typeface="Calibri"/>
              <a:cs typeface="Calibri"/>
              <a:sym typeface="Calibri"/>
            </a:endParaRPr>
          </a:p>
        </p:txBody>
      </p:sp>
      <p:cxnSp>
        <p:nvCxnSpPr>
          <p:cNvPr id="32" name="Google Shape;291;p3"/>
          <p:cNvCxnSpPr/>
          <p:nvPr/>
        </p:nvCxnSpPr>
        <p:spPr>
          <a:xfrm rot="10800000">
            <a:off x="1542139" y="1028519"/>
            <a:ext cx="0" cy="602200"/>
          </a:xfrm>
          <a:prstGeom prst="straightConnector1">
            <a:avLst/>
          </a:prstGeom>
          <a:noFill/>
          <a:ln w="38100" cap="flat" cmpd="sng">
            <a:solidFill>
              <a:srgbClr val="52B017"/>
            </a:solidFill>
            <a:prstDash val="solid"/>
            <a:miter lim="800000"/>
            <a:headEnd type="none" w="sm" len="sm"/>
            <a:tailEnd type="none" w="sm" len="sm"/>
          </a:ln>
        </p:spPr>
      </p:cxnSp>
      <p:pic>
        <p:nvPicPr>
          <p:cNvPr id="12" name="Imagen 11">
            <a:extLst>
              <a:ext uri="{FF2B5EF4-FFF2-40B4-BE49-F238E27FC236}">
                <a16:creationId xmlns:a16="http://schemas.microsoft.com/office/drawing/2014/main" id="{EFB03D12-048B-4F4B-A214-B3F5036BE351}"/>
              </a:ext>
            </a:extLst>
          </p:cNvPr>
          <p:cNvPicPr>
            <a:picLocks noChangeAspect="1"/>
          </p:cNvPicPr>
          <p:nvPr/>
        </p:nvPicPr>
        <p:blipFill rotWithShape="1">
          <a:blip r:embed="rId6"/>
          <a:srcRect t="21376" b="22054"/>
          <a:stretch/>
        </p:blipFill>
        <p:spPr>
          <a:xfrm>
            <a:off x="535435" y="2174429"/>
            <a:ext cx="11390003" cy="3837850"/>
          </a:xfrm>
          <a:prstGeom prst="rect">
            <a:avLst/>
          </a:prstGeom>
        </p:spPr>
      </p:pic>
      <p:sp>
        <p:nvSpPr>
          <p:cNvPr id="3" name="Rectángulo 2">
            <a:extLst>
              <a:ext uri="{FF2B5EF4-FFF2-40B4-BE49-F238E27FC236}">
                <a16:creationId xmlns:a16="http://schemas.microsoft.com/office/drawing/2014/main" id="{A5567299-0290-4387-80C5-C6135FD4CEA7}"/>
              </a:ext>
            </a:extLst>
          </p:cNvPr>
          <p:cNvSpPr/>
          <p:nvPr/>
        </p:nvSpPr>
        <p:spPr>
          <a:xfrm>
            <a:off x="7677681" y="5223343"/>
            <a:ext cx="1838966" cy="461665"/>
          </a:xfrm>
          <a:prstGeom prst="rect">
            <a:avLst/>
          </a:prstGeom>
          <a:noFill/>
        </p:spPr>
        <p:txBody>
          <a:bodyPr wrap="none" lIns="91440" tIns="45720" rIns="91440" bIns="45720">
            <a:spAutoFit/>
          </a:bodyPr>
          <a:lstStyle/>
          <a:p>
            <a:pPr algn="ctr"/>
            <a:r>
              <a:rPr lang="es-ES" sz="1200" b="0" cap="none" spc="0" dirty="0">
                <a:ln w="0"/>
                <a:solidFill>
                  <a:schemeClr val="tx1"/>
                </a:solidFill>
                <a:effectLst>
                  <a:outerShdw blurRad="38100" dist="19050" dir="2700000" algn="tl" rotWithShape="0">
                    <a:schemeClr val="dk1">
                      <a:alpha val="40000"/>
                    </a:schemeClr>
                  </a:outerShdw>
                </a:effectLst>
              </a:rPr>
              <a:t>(Optimización de los </a:t>
            </a:r>
          </a:p>
          <a:p>
            <a:pPr algn="ctr"/>
            <a:r>
              <a:rPr lang="es-ES" sz="1200" b="0" cap="none" spc="0" dirty="0">
                <a:ln w="0"/>
                <a:solidFill>
                  <a:schemeClr val="tx1"/>
                </a:solidFill>
                <a:effectLst>
                  <a:outerShdw blurRad="38100" dist="19050" dir="2700000" algn="tl" rotWithShape="0">
                    <a:schemeClr val="dk1">
                      <a:alpha val="40000"/>
                    </a:schemeClr>
                  </a:outerShdw>
                </a:effectLst>
              </a:rPr>
              <a:t>servicios ecosistémicos)</a:t>
            </a:r>
          </a:p>
        </p:txBody>
      </p:sp>
    </p:spTree>
    <p:extLst>
      <p:ext uri="{BB962C8B-B14F-4D97-AF65-F5344CB8AC3E}">
        <p14:creationId xmlns:p14="http://schemas.microsoft.com/office/powerpoint/2010/main" val="11972722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3" name="Imagen 2">
            <a:extLst>
              <a:ext uri="{FF2B5EF4-FFF2-40B4-BE49-F238E27FC236}">
                <a16:creationId xmlns:a16="http://schemas.microsoft.com/office/drawing/2014/main" id="{4FE6AFC2-FDE4-F4DA-91D1-92BAE8923A10}"/>
              </a:ext>
            </a:extLst>
          </p:cNvPr>
          <p:cNvPicPr>
            <a:picLocks noChangeAspect="1"/>
          </p:cNvPicPr>
          <p:nvPr/>
        </p:nvPicPr>
        <p:blipFill>
          <a:blip r:embed="rId3"/>
          <a:stretch>
            <a:fillRect/>
          </a:stretch>
        </p:blipFill>
        <p:spPr>
          <a:xfrm>
            <a:off x="1" y="-2"/>
            <a:ext cx="5293848" cy="6668493"/>
          </a:xfrm>
          <a:prstGeom prst="rect">
            <a:avLst/>
          </a:prstGeom>
        </p:spPr>
      </p:pic>
      <p:pic>
        <p:nvPicPr>
          <p:cNvPr id="260" name="Google Shape;260;p2"/>
          <p:cNvPicPr preferRelativeResize="0"/>
          <p:nvPr/>
        </p:nvPicPr>
        <p:blipFill>
          <a:blip r:embed="rId4"/>
          <a:srcRect/>
          <a:stretch/>
        </p:blipFill>
        <p:spPr>
          <a:xfrm>
            <a:off x="1" y="-186081"/>
            <a:ext cx="12191999" cy="6854572"/>
          </a:xfrm>
          <a:prstGeom prst="rect">
            <a:avLst/>
          </a:prstGeom>
          <a:noFill/>
          <a:ln>
            <a:noFill/>
          </a:ln>
        </p:spPr>
      </p:pic>
      <p:sp>
        <p:nvSpPr>
          <p:cNvPr id="261" name="Google Shape;261;p2"/>
          <p:cNvSpPr txBox="1"/>
          <p:nvPr/>
        </p:nvSpPr>
        <p:spPr>
          <a:xfrm>
            <a:off x="3152243" y="4384110"/>
            <a:ext cx="2661272" cy="27391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s-MX" sz="16600" b="1" i="0" u="none" strike="noStrike" cap="none" dirty="0">
                <a:solidFill>
                  <a:srgbClr val="D8D8D8"/>
                </a:solidFill>
                <a:latin typeface="Calibri"/>
                <a:ea typeface="Calibri"/>
                <a:cs typeface="Calibri"/>
                <a:sym typeface="Calibri"/>
              </a:rPr>
              <a:t>08</a:t>
            </a:r>
            <a:endParaRPr sz="16600" b="1" i="0" u="none" strike="noStrike" cap="none" dirty="0">
              <a:solidFill>
                <a:srgbClr val="D8D8D8"/>
              </a:solidFill>
              <a:latin typeface="Calibri"/>
              <a:ea typeface="Calibri"/>
              <a:cs typeface="Calibri"/>
              <a:sym typeface="Calibri"/>
            </a:endParaRPr>
          </a:p>
        </p:txBody>
      </p:sp>
      <p:sp>
        <p:nvSpPr>
          <p:cNvPr id="263" name="Google Shape;263;p2"/>
          <p:cNvSpPr txBox="1">
            <a:spLocks noGrp="1"/>
          </p:cNvSpPr>
          <p:nvPr>
            <p:ph type="title"/>
          </p:nvPr>
        </p:nvSpPr>
        <p:spPr>
          <a:xfrm>
            <a:off x="5063066" y="2067950"/>
            <a:ext cx="6798016" cy="1694665"/>
          </a:xfrm>
          <a:prstGeom prst="rect">
            <a:avLst/>
          </a:prstGeom>
          <a:noFill/>
          <a:ln>
            <a:noFill/>
          </a:ln>
        </p:spPr>
        <p:txBody>
          <a:bodyPr spcFirstLastPara="1" wrap="square" lIns="91425" tIns="45700" rIns="91425" bIns="45700" anchor="ctr" anchorCtr="0">
            <a:noAutofit/>
          </a:bodyPr>
          <a:lstStyle/>
          <a:p>
            <a:pPr marL="87313" indent="-87313" algn="ctr"/>
            <a:br>
              <a:rPr lang="es-PE" sz="6600" b="1" dirty="0">
                <a:solidFill>
                  <a:srgbClr val="7030A0"/>
                </a:solidFill>
                <a:cs typeface="Arial" panose="020B0604020202020204" pitchFamily="34" charset="0"/>
              </a:rPr>
            </a:br>
            <a:r>
              <a:rPr lang="es-PE" sz="2800" b="1" dirty="0">
                <a:solidFill>
                  <a:schemeClr val="tx1"/>
                </a:solidFill>
                <a:cs typeface="Arial" panose="020B0604020202020204" pitchFamily="34" charset="0"/>
              </a:rPr>
              <a:t>¿Cuál es la finalidad y el objetivo del PGRHC?</a:t>
            </a:r>
            <a:br>
              <a:rPr lang="es-PE" sz="2800" b="1" dirty="0">
                <a:solidFill>
                  <a:srgbClr val="7030A0"/>
                </a:solidFill>
                <a:cs typeface="Arial" panose="020B0604020202020204" pitchFamily="34" charset="0"/>
              </a:rPr>
            </a:br>
            <a:endParaRPr lang="es-PE" sz="2800" b="1" dirty="0">
              <a:solidFill>
                <a:schemeClr val="tx1"/>
              </a:solidFill>
              <a:cs typeface="Arial" panose="020B0604020202020204" pitchFamily="34" charset="0"/>
            </a:endParaRPr>
          </a:p>
        </p:txBody>
      </p:sp>
      <p:cxnSp>
        <p:nvCxnSpPr>
          <p:cNvPr id="264" name="Google Shape;264;p2"/>
          <p:cNvCxnSpPr/>
          <p:nvPr/>
        </p:nvCxnSpPr>
        <p:spPr>
          <a:xfrm>
            <a:off x="6524715" y="3676389"/>
            <a:ext cx="4201195" cy="0"/>
          </a:xfrm>
          <a:prstGeom prst="straightConnector1">
            <a:avLst/>
          </a:prstGeom>
          <a:noFill/>
          <a:ln w="38100" cap="flat" cmpd="sng">
            <a:solidFill>
              <a:srgbClr val="408B14"/>
            </a:solidFill>
            <a:prstDash val="solid"/>
            <a:miter lim="800000"/>
            <a:headEnd type="none" w="sm" len="sm"/>
            <a:tailEnd type="none" w="sm" len="sm"/>
          </a:ln>
        </p:spPr>
      </p:cxnSp>
      <p:sp>
        <p:nvSpPr>
          <p:cNvPr id="8" name="Rectángulo 7"/>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0" name="Imagen 9"/>
          <p:cNvPicPr>
            <a:picLocks noChangeAspect="1"/>
          </p:cNvPicPr>
          <p:nvPr/>
        </p:nvPicPr>
        <p:blipFill>
          <a:blip r:embed="rId6"/>
          <a:stretch>
            <a:fillRect/>
          </a:stretch>
        </p:blipFill>
        <p:spPr>
          <a:xfrm>
            <a:off x="5579746" y="387514"/>
            <a:ext cx="1837058" cy="52487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extLst>
      <p:ext uri="{BB962C8B-B14F-4D97-AF65-F5344CB8AC3E}">
        <p14:creationId xmlns:p14="http://schemas.microsoft.com/office/powerpoint/2010/main" val="1319124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sp>
        <p:nvSpPr>
          <p:cNvPr id="2" name="Rectángulo 1">
            <a:extLst>
              <a:ext uri="{FF2B5EF4-FFF2-40B4-BE49-F238E27FC236}">
                <a16:creationId xmlns:a16="http://schemas.microsoft.com/office/drawing/2014/main" id="{ED4454B1-B5EE-A139-5F1B-23608ED9B2E0}"/>
              </a:ext>
            </a:extLst>
          </p:cNvPr>
          <p:cNvSpPr/>
          <p:nvPr/>
        </p:nvSpPr>
        <p:spPr>
          <a:xfrm>
            <a:off x="648070" y="808035"/>
            <a:ext cx="11052699" cy="5756191"/>
          </a:xfrm>
          <a:prstGeom prst="rect">
            <a:avLst/>
          </a:prstGeom>
        </p:spPr>
        <p:txBody>
          <a:bodyPr wrap="square">
            <a:spAutoFit/>
          </a:bodyPr>
          <a:lstStyle/>
          <a:p>
            <a:pPr marL="182563" lvl="0" indent="-182563" algn="just">
              <a:lnSpc>
                <a:spcPct val="115000"/>
              </a:lnSpc>
              <a:spcAft>
                <a:spcPts val="0"/>
              </a:spcAft>
              <a:buFont typeface="Symbol" panose="05050102010706020507" pitchFamily="18" charset="2"/>
              <a:buChar char=""/>
            </a:pPr>
            <a:r>
              <a:rPr lang="es-PE" sz="2300" b="1" dirty="0">
                <a:solidFill>
                  <a:srgbClr val="5B9BD5"/>
                </a:solidFill>
                <a:latin typeface="+mn-lt"/>
                <a:ea typeface="Malgun Gothic" panose="020B0503020000020004" pitchFamily="34" charset="-127"/>
                <a:cs typeface="Times New Roman" panose="02020603050405020304" pitchFamily="18" charset="0"/>
              </a:rPr>
              <a:t>FINALIDAD:</a:t>
            </a:r>
            <a:r>
              <a:rPr lang="es-PE" sz="2300" b="1" dirty="0">
                <a:latin typeface="+mn-lt"/>
                <a:ea typeface="Malgun Gothic" panose="020B0503020000020004" pitchFamily="34" charset="-127"/>
                <a:cs typeface="Times New Roman" panose="02020603050405020304" pitchFamily="18" charset="0"/>
              </a:rPr>
              <a:t>    </a:t>
            </a:r>
          </a:p>
          <a:p>
            <a:pPr lvl="0" algn="just">
              <a:lnSpc>
                <a:spcPct val="115000"/>
              </a:lnSpc>
              <a:spcAft>
                <a:spcPts val="0"/>
              </a:spcAft>
            </a:pPr>
            <a:r>
              <a:rPr lang="es-PE" sz="2300" b="1" dirty="0">
                <a:latin typeface="+mn-lt"/>
                <a:ea typeface="Malgun Gothic" panose="020B0503020000020004" pitchFamily="34" charset="-127"/>
                <a:cs typeface="Times New Roman" panose="02020603050405020304" pitchFamily="18" charset="0"/>
              </a:rPr>
              <a:t>	</a:t>
            </a:r>
            <a:r>
              <a:rPr lang="es-PE" sz="2300" dirty="0">
                <a:latin typeface="+mn-lt"/>
                <a:ea typeface="Malgun Gothic" panose="020B0503020000020004" pitchFamily="34" charset="-127"/>
                <a:cs typeface="Times New Roman" panose="02020603050405020304" pitchFamily="18" charset="0"/>
              </a:rPr>
              <a:t>El PGRHC tiene como finalidad alcanzar el uso sostenible de los recursos 	hídricos, así como mejorar la disponibilidad para lograr la satisfacción de las 	demandas de uso, en las dimensiones de cantidad, calidad y oportunidad en 	el corto, mediano y largo plazo, teniendo armonía con el desarrollo nacional, 	regional y local, articulando y compatibilizando su gestión con las políticas 	económicas, sociales y ambientales.</a:t>
            </a:r>
          </a:p>
          <a:p>
            <a:pPr lvl="0" algn="just">
              <a:lnSpc>
                <a:spcPct val="115000"/>
              </a:lnSpc>
              <a:spcAft>
                <a:spcPts val="0"/>
              </a:spcAft>
            </a:pPr>
            <a:endParaRPr lang="es-PE" sz="2300" dirty="0">
              <a:latin typeface="+mn-lt"/>
              <a:ea typeface="Malgun Gothic" panose="020B0503020000020004" pitchFamily="34" charset="-127"/>
              <a:cs typeface="Times New Roman" panose="02020603050405020304" pitchFamily="18" charset="0"/>
            </a:endParaRPr>
          </a:p>
          <a:p>
            <a:pPr marL="182563" lvl="0" indent="-182563" algn="just">
              <a:lnSpc>
                <a:spcPct val="115000"/>
              </a:lnSpc>
              <a:spcAft>
                <a:spcPts val="0"/>
              </a:spcAft>
              <a:buFont typeface="Symbol" panose="05050102010706020507" pitchFamily="18" charset="2"/>
              <a:buChar char=""/>
            </a:pPr>
            <a:r>
              <a:rPr lang="es-PE" sz="2300" b="1" dirty="0">
                <a:solidFill>
                  <a:srgbClr val="7030A0"/>
                </a:solidFill>
                <a:latin typeface="+mn-lt"/>
                <a:ea typeface="Malgun Gothic" panose="020B0503020000020004" pitchFamily="34" charset="-127"/>
                <a:cs typeface="Times New Roman" panose="02020603050405020304" pitchFamily="18" charset="0"/>
              </a:rPr>
              <a:t>OBJETIVO:</a:t>
            </a:r>
            <a:r>
              <a:rPr lang="es-PE" sz="2300" dirty="0">
                <a:solidFill>
                  <a:srgbClr val="7030A0"/>
                </a:solidFill>
                <a:latin typeface="+mn-lt"/>
                <a:ea typeface="Malgun Gothic" panose="020B0503020000020004" pitchFamily="34" charset="-127"/>
                <a:cs typeface="Times New Roman" panose="02020603050405020304" pitchFamily="18" charset="0"/>
              </a:rPr>
              <a:t>    </a:t>
            </a:r>
          </a:p>
          <a:p>
            <a:pPr lvl="0" algn="just">
              <a:lnSpc>
                <a:spcPct val="115000"/>
              </a:lnSpc>
              <a:spcAft>
                <a:spcPts val="0"/>
              </a:spcAft>
            </a:pPr>
            <a:r>
              <a:rPr lang="es-PE" sz="2300" dirty="0">
                <a:solidFill>
                  <a:srgbClr val="7030A0"/>
                </a:solidFill>
                <a:latin typeface="+mn-lt"/>
                <a:ea typeface="Malgun Gothic" panose="020B0503020000020004" pitchFamily="34" charset="-127"/>
                <a:cs typeface="Times New Roman" panose="02020603050405020304" pitchFamily="18" charset="0"/>
              </a:rPr>
              <a:t>	</a:t>
            </a:r>
            <a:r>
              <a:rPr lang="es-PE" sz="2300" dirty="0">
                <a:latin typeface="+mn-lt"/>
                <a:ea typeface="Malgun Gothic" panose="020B0503020000020004" pitchFamily="34" charset="-127"/>
                <a:cs typeface="Times New Roman" panose="02020603050405020304" pitchFamily="18" charset="0"/>
              </a:rPr>
              <a:t>Garantizar el uso adecuado de los recursos hídricos dentro del enfoque de 	seguridad hídrica y gestión integrada de recursos hídricos.</a:t>
            </a:r>
          </a:p>
          <a:p>
            <a:pPr lvl="0" algn="just">
              <a:lnSpc>
                <a:spcPct val="115000"/>
              </a:lnSpc>
              <a:spcAft>
                <a:spcPts val="0"/>
              </a:spcAft>
            </a:pPr>
            <a:endParaRPr lang="es-PE" sz="2300" dirty="0">
              <a:latin typeface="+mn-lt"/>
              <a:ea typeface="Malgun Gothic" panose="020B0503020000020004" pitchFamily="34" charset="-127"/>
              <a:cs typeface="Times New Roman" panose="02020603050405020304" pitchFamily="18" charset="0"/>
            </a:endParaRPr>
          </a:p>
          <a:p>
            <a:pPr marL="182563" lvl="0" indent="-182563" algn="just">
              <a:lnSpc>
                <a:spcPct val="115000"/>
              </a:lnSpc>
              <a:spcAft>
                <a:spcPts val="0"/>
              </a:spcAft>
              <a:buFont typeface="Symbol" panose="05050102010706020507" pitchFamily="18" charset="2"/>
              <a:buChar char=""/>
            </a:pPr>
            <a:r>
              <a:rPr lang="es-PE" sz="2300" b="1" dirty="0">
                <a:solidFill>
                  <a:srgbClr val="ED7D31"/>
                </a:solidFill>
                <a:latin typeface="+mn-lt"/>
                <a:ea typeface="Malgun Gothic" panose="020B0503020000020004" pitchFamily="34" charset="-127"/>
                <a:cs typeface="Times New Roman" panose="02020603050405020304" pitchFamily="18" charset="0"/>
              </a:rPr>
              <a:t>Enfoque:</a:t>
            </a:r>
            <a:r>
              <a:rPr lang="es-PE" sz="2300" dirty="0">
                <a:latin typeface="+mn-lt"/>
                <a:ea typeface="Malgun Gothic" panose="020B0503020000020004" pitchFamily="34" charset="-127"/>
                <a:cs typeface="Times New Roman" panose="02020603050405020304" pitchFamily="18" charset="0"/>
              </a:rPr>
              <a:t>   </a:t>
            </a:r>
          </a:p>
          <a:p>
            <a:pPr lvl="0" algn="just">
              <a:lnSpc>
                <a:spcPct val="115000"/>
              </a:lnSpc>
              <a:spcAft>
                <a:spcPts val="0"/>
              </a:spcAft>
            </a:pPr>
            <a:r>
              <a:rPr lang="es-PE" sz="2300" dirty="0">
                <a:latin typeface="+mn-lt"/>
                <a:ea typeface="Malgun Gothic" panose="020B0503020000020004" pitchFamily="34" charset="-127"/>
                <a:cs typeface="Times New Roman" panose="02020603050405020304" pitchFamily="18" charset="0"/>
              </a:rPr>
              <a:t>	Planificación con visión compartida</a:t>
            </a:r>
          </a:p>
        </p:txBody>
      </p:sp>
    </p:spTree>
    <p:extLst>
      <p:ext uri="{BB962C8B-B14F-4D97-AF65-F5344CB8AC3E}">
        <p14:creationId xmlns:p14="http://schemas.microsoft.com/office/powerpoint/2010/main" val="2841585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3" name="Imagen 2">
            <a:extLst>
              <a:ext uri="{FF2B5EF4-FFF2-40B4-BE49-F238E27FC236}">
                <a16:creationId xmlns:a16="http://schemas.microsoft.com/office/drawing/2014/main" id="{4FE6AFC2-FDE4-F4DA-91D1-92BAE8923A10}"/>
              </a:ext>
            </a:extLst>
          </p:cNvPr>
          <p:cNvPicPr>
            <a:picLocks noChangeAspect="1"/>
          </p:cNvPicPr>
          <p:nvPr/>
        </p:nvPicPr>
        <p:blipFill>
          <a:blip r:embed="rId3"/>
          <a:stretch>
            <a:fillRect/>
          </a:stretch>
        </p:blipFill>
        <p:spPr>
          <a:xfrm>
            <a:off x="1" y="-2"/>
            <a:ext cx="5293848" cy="6668493"/>
          </a:xfrm>
          <a:prstGeom prst="rect">
            <a:avLst/>
          </a:prstGeom>
        </p:spPr>
      </p:pic>
      <p:pic>
        <p:nvPicPr>
          <p:cNvPr id="260" name="Google Shape;260;p2"/>
          <p:cNvPicPr preferRelativeResize="0"/>
          <p:nvPr/>
        </p:nvPicPr>
        <p:blipFill>
          <a:blip r:embed="rId4"/>
          <a:srcRect/>
          <a:stretch/>
        </p:blipFill>
        <p:spPr>
          <a:xfrm>
            <a:off x="3414" y="-1"/>
            <a:ext cx="12191999" cy="6854572"/>
          </a:xfrm>
          <a:prstGeom prst="rect">
            <a:avLst/>
          </a:prstGeom>
          <a:noFill/>
          <a:ln>
            <a:noFill/>
          </a:ln>
        </p:spPr>
      </p:pic>
      <p:sp>
        <p:nvSpPr>
          <p:cNvPr id="261" name="Google Shape;261;p2"/>
          <p:cNvSpPr txBox="1"/>
          <p:nvPr/>
        </p:nvSpPr>
        <p:spPr>
          <a:xfrm>
            <a:off x="3152243" y="4384110"/>
            <a:ext cx="2661272" cy="27391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s-MX" sz="16600" b="1" i="0" u="none" strike="noStrike" cap="none" dirty="0">
                <a:solidFill>
                  <a:srgbClr val="D8D8D8"/>
                </a:solidFill>
                <a:latin typeface="Calibri"/>
                <a:ea typeface="Calibri"/>
                <a:cs typeface="Calibri"/>
                <a:sym typeface="Calibri"/>
              </a:rPr>
              <a:t>01</a:t>
            </a:r>
            <a:endParaRPr sz="16600" b="1" i="0" u="none" strike="noStrike" cap="none" dirty="0">
              <a:solidFill>
                <a:srgbClr val="D8D8D8"/>
              </a:solidFill>
              <a:latin typeface="Calibri"/>
              <a:ea typeface="Calibri"/>
              <a:cs typeface="Calibri"/>
              <a:sym typeface="Calibri"/>
            </a:endParaRPr>
          </a:p>
        </p:txBody>
      </p:sp>
      <p:sp>
        <p:nvSpPr>
          <p:cNvPr id="262" name="Google Shape;262;p2"/>
          <p:cNvSpPr txBox="1"/>
          <p:nvPr/>
        </p:nvSpPr>
        <p:spPr>
          <a:xfrm>
            <a:off x="6099413" y="4370430"/>
            <a:ext cx="2253247" cy="59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000"/>
              <a:buFont typeface="Arial"/>
              <a:buNone/>
            </a:pPr>
            <a:r>
              <a:rPr lang="es-MX" sz="2800" b="1" i="0" u="none" strike="noStrike" cap="none" dirty="0">
                <a:solidFill>
                  <a:srgbClr val="408B14"/>
                </a:solidFill>
                <a:latin typeface="Calibri" panose="020F0502020204030204" pitchFamily="34" charset="0"/>
                <a:ea typeface="Nunito SemiBold"/>
                <a:cs typeface="Calibri" panose="020F0502020204030204" pitchFamily="34" charset="0"/>
                <a:sym typeface="Nunito SemiBold"/>
              </a:rPr>
              <a:t>Introducción</a:t>
            </a:r>
            <a:endParaRPr sz="2800" b="0" i="0" u="none" strike="noStrike" cap="none" dirty="0">
              <a:solidFill>
                <a:srgbClr val="408B14"/>
              </a:solidFill>
              <a:latin typeface="Calibri" panose="020F0502020204030204" pitchFamily="34" charset="0"/>
              <a:ea typeface="Calibri"/>
              <a:cs typeface="Calibri" panose="020F0502020204030204" pitchFamily="34" charset="0"/>
              <a:sym typeface="Calibri"/>
            </a:endParaRPr>
          </a:p>
        </p:txBody>
      </p:sp>
      <p:sp>
        <p:nvSpPr>
          <p:cNvPr id="263" name="Google Shape;263;p2"/>
          <p:cNvSpPr txBox="1">
            <a:spLocks noGrp="1"/>
          </p:cNvSpPr>
          <p:nvPr>
            <p:ph type="title"/>
          </p:nvPr>
        </p:nvSpPr>
        <p:spPr>
          <a:xfrm>
            <a:off x="5188868" y="2036584"/>
            <a:ext cx="6601100" cy="1297660"/>
          </a:xfrm>
          <a:prstGeom prst="rect">
            <a:avLst/>
          </a:prstGeom>
          <a:noFill/>
          <a:ln>
            <a:noFill/>
          </a:ln>
        </p:spPr>
        <p:txBody>
          <a:bodyPr spcFirstLastPara="1" wrap="square" lIns="91425" tIns="45700" rIns="91425" bIns="45700" anchor="ctr" anchorCtr="0">
            <a:noAutofit/>
          </a:bodyPr>
          <a:lstStyle/>
          <a:p>
            <a:pPr marL="86995" indent="-86995" algn="ctr"/>
            <a:r>
              <a:rPr lang="es-PE" sz="3000" b="1" dirty="0">
                <a:solidFill>
                  <a:schemeClr val="tx1"/>
                </a:solidFill>
                <a:ea typeface="MS PGothic"/>
                <a:cs typeface="Arial"/>
              </a:rPr>
              <a:t>Formulación del Plan Gestión de Recursos Hídricos de las Cuencas Chillón - Rímac - Lurín</a:t>
            </a:r>
          </a:p>
        </p:txBody>
      </p:sp>
      <p:cxnSp>
        <p:nvCxnSpPr>
          <p:cNvPr id="264" name="Google Shape;264;p2"/>
          <p:cNvCxnSpPr/>
          <p:nvPr/>
        </p:nvCxnSpPr>
        <p:spPr>
          <a:xfrm>
            <a:off x="6524715" y="3676389"/>
            <a:ext cx="4201195" cy="0"/>
          </a:xfrm>
          <a:prstGeom prst="straightConnector1">
            <a:avLst/>
          </a:prstGeom>
          <a:noFill/>
          <a:ln w="38100" cap="flat" cmpd="sng">
            <a:solidFill>
              <a:srgbClr val="408B14"/>
            </a:solidFill>
            <a:prstDash val="solid"/>
            <a:miter lim="800000"/>
            <a:headEnd type="none" w="sm" len="sm"/>
            <a:tailEnd type="none" w="sm" len="sm"/>
          </a:ln>
        </p:spPr>
      </p:cxnSp>
      <p:sp>
        <p:nvSpPr>
          <p:cNvPr id="8" name="Rectángulo 7"/>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0" name="Imagen 9"/>
          <p:cNvPicPr>
            <a:picLocks noChangeAspect="1"/>
          </p:cNvPicPr>
          <p:nvPr/>
        </p:nvPicPr>
        <p:blipFill>
          <a:blip r:embed="rId6"/>
          <a:stretch>
            <a:fillRect/>
          </a:stretch>
        </p:blipFill>
        <p:spPr>
          <a:xfrm>
            <a:off x="5579746" y="387514"/>
            <a:ext cx="1837058" cy="52487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graphicFrame>
        <p:nvGraphicFramePr>
          <p:cNvPr id="9" name="Tabla 2">
            <a:extLst>
              <a:ext uri="{FF2B5EF4-FFF2-40B4-BE49-F238E27FC236}">
                <a16:creationId xmlns:a16="http://schemas.microsoft.com/office/drawing/2014/main" id="{171FAC84-EB11-C977-3D33-F7994B38181F}"/>
              </a:ext>
            </a:extLst>
          </p:cNvPr>
          <p:cNvGraphicFramePr>
            <a:graphicFrameLocks noGrp="1"/>
          </p:cNvGraphicFramePr>
          <p:nvPr>
            <p:extLst>
              <p:ext uri="{D42A27DB-BD31-4B8C-83A1-F6EECF244321}">
                <p14:modId xmlns:p14="http://schemas.microsoft.com/office/powerpoint/2010/main" val="1176166278"/>
              </p:ext>
            </p:extLst>
          </p:nvPr>
        </p:nvGraphicFramePr>
        <p:xfrm>
          <a:off x="488338" y="769481"/>
          <a:ext cx="4159075" cy="4654402"/>
        </p:xfrm>
        <a:graphic>
          <a:graphicData uri="http://schemas.openxmlformats.org/drawingml/2006/table">
            <a:tbl>
              <a:tblPr firstRow="1" firstCol="1" bandRow="1">
                <a:tableStyleId>{5C22544A-7EE6-4342-B048-85BDC9FD1C3A}</a:tableStyleId>
              </a:tblPr>
              <a:tblGrid>
                <a:gridCol w="1567817">
                  <a:extLst>
                    <a:ext uri="{9D8B030D-6E8A-4147-A177-3AD203B41FA5}">
                      <a16:colId xmlns:a16="http://schemas.microsoft.com/office/drawing/2014/main" val="20000"/>
                    </a:ext>
                  </a:extLst>
                </a:gridCol>
                <a:gridCol w="2591258">
                  <a:extLst>
                    <a:ext uri="{9D8B030D-6E8A-4147-A177-3AD203B41FA5}">
                      <a16:colId xmlns:a16="http://schemas.microsoft.com/office/drawing/2014/main" val="20001"/>
                    </a:ext>
                  </a:extLst>
                </a:gridCol>
              </a:tblGrid>
              <a:tr h="278128">
                <a:tc>
                  <a:txBody>
                    <a:bodyPr/>
                    <a:lstStyle/>
                    <a:p>
                      <a:pPr algn="ctr">
                        <a:lnSpc>
                          <a:spcPct val="107000"/>
                        </a:lnSpc>
                        <a:spcAft>
                          <a:spcPts val="0"/>
                        </a:spcAft>
                      </a:pPr>
                      <a:r>
                        <a:rPr lang="es-ES" sz="1600" b="1" kern="0" dirty="0">
                          <a:solidFill>
                            <a:schemeClr val="tx1"/>
                          </a:solidFill>
                          <a:effectLst/>
                          <a:latin typeface="Arial Narrow"/>
                          <a:ea typeface="Times New Roman" panose="02020603050405020304" pitchFamily="18" charset="0"/>
                          <a:cs typeface="Calibri"/>
                        </a:rPr>
                        <a:t>LINEAS DE ACCIÓN </a:t>
                      </a:r>
                      <a:endParaRPr lang="es-ES" sz="1600" kern="100">
                        <a:solidFill>
                          <a:schemeClr val="tx1"/>
                        </a:solidFill>
                        <a:effectLst/>
                        <a:latin typeface="Arial Narrow"/>
                        <a:ea typeface="Calibri" panose="020F0502020204030204" pitchFamily="34" charset="0"/>
                        <a:cs typeface="Times New Roman"/>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EAADB"/>
                    </a:solidFill>
                  </a:tcPr>
                </a:tc>
                <a:tc>
                  <a:txBody>
                    <a:bodyPr/>
                    <a:lstStyle/>
                    <a:p>
                      <a:pPr algn="ctr">
                        <a:lnSpc>
                          <a:spcPct val="107000"/>
                        </a:lnSpc>
                        <a:spcAft>
                          <a:spcPts val="0"/>
                        </a:spcAft>
                      </a:pPr>
                      <a:r>
                        <a:rPr lang="es-ES" sz="1600" b="1" kern="0" dirty="0">
                          <a:solidFill>
                            <a:schemeClr val="tx1"/>
                          </a:solidFill>
                          <a:effectLst/>
                          <a:latin typeface="Arial Narrow"/>
                          <a:ea typeface="Times New Roman" panose="02020603050405020304" pitchFamily="18" charset="0"/>
                          <a:cs typeface="Calibri"/>
                        </a:rPr>
                        <a:t>OBJETIVOS SH</a:t>
                      </a:r>
                      <a:endParaRPr lang="es-ES" sz="1600" b="1" kern="0" dirty="0">
                        <a:solidFill>
                          <a:schemeClr val="tx1"/>
                        </a:solidFill>
                        <a:effectLst/>
                        <a:latin typeface="Arial Narrow"/>
                        <a:ea typeface="Calibri" panose="020F0502020204030204" pitchFamily="34" charset="0"/>
                        <a:cs typeface="Calibri"/>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EAADB"/>
                    </a:solidFill>
                  </a:tcPr>
                </a:tc>
                <a:extLst>
                  <a:ext uri="{0D108BD9-81ED-4DB2-BD59-A6C34878D82A}">
                    <a16:rowId xmlns:a16="http://schemas.microsoft.com/office/drawing/2014/main" val="10000"/>
                  </a:ext>
                </a:extLst>
              </a:tr>
              <a:tr h="2868210">
                <a:tc>
                  <a:txBody>
                    <a:bodyPr/>
                    <a:lstStyle/>
                    <a:p>
                      <a:pPr algn="ctr">
                        <a:lnSpc>
                          <a:spcPct val="107000"/>
                        </a:lnSpc>
                        <a:spcAft>
                          <a:spcPts val="0"/>
                        </a:spcAft>
                      </a:pPr>
                      <a:r>
                        <a:rPr lang="es-ES" sz="1600" b="1" kern="0" dirty="0">
                          <a:solidFill>
                            <a:srgbClr val="000000"/>
                          </a:solidFill>
                          <a:effectLst/>
                          <a:latin typeface="Arial Narrow"/>
                          <a:ea typeface="Times New Roman" panose="02020603050405020304" pitchFamily="18" charset="0"/>
                          <a:cs typeface="Calibri"/>
                        </a:rPr>
                        <a:t>Línea de acción 1: Servicios de Agua Potable y Saneamiento </a:t>
                      </a:r>
                      <a:endParaRPr lang="es-ES" sz="1600" kern="100">
                        <a:effectLst/>
                        <a:latin typeface="Arial Narrow"/>
                        <a:ea typeface="Calibri" panose="020F0502020204030204" pitchFamily="34" charset="0"/>
                        <a:cs typeface="Times New Roman"/>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45085">
                        <a:lnSpc>
                          <a:spcPct val="107000"/>
                        </a:lnSpc>
                        <a:spcAft>
                          <a:spcPts val="0"/>
                        </a:spcAft>
                      </a:pPr>
                      <a:r>
                        <a:rPr lang="es-ES" sz="1600" kern="0" dirty="0">
                          <a:solidFill>
                            <a:srgbClr val="000000"/>
                          </a:solidFill>
                          <a:effectLst/>
                          <a:latin typeface="Arial Narrow"/>
                          <a:ea typeface="Times New Roman" panose="02020603050405020304" pitchFamily="18" charset="0"/>
                          <a:cs typeface="Calibri"/>
                        </a:rPr>
                        <a:t>1. Ampliar y mejorar los servicios de agua potable en cantidad y calidad.                                                       </a:t>
                      </a:r>
                      <a:endParaRPr lang="es-ES" sz="1600" kern="100" dirty="0">
                        <a:effectLst/>
                        <a:latin typeface="Arial Narrow"/>
                        <a:ea typeface="Times New Roman" panose="02020603050405020304" pitchFamily="18" charset="0"/>
                        <a:cs typeface="Times New Roman"/>
                      </a:endParaRPr>
                    </a:p>
                    <a:p>
                      <a:pPr marL="45085" lvl="0">
                        <a:lnSpc>
                          <a:spcPct val="107000"/>
                        </a:lnSpc>
                        <a:spcAft>
                          <a:spcPts val="0"/>
                        </a:spcAft>
                        <a:buNone/>
                      </a:pPr>
                      <a:r>
                        <a:rPr lang="es-ES" sz="1600" kern="0" dirty="0">
                          <a:solidFill>
                            <a:srgbClr val="000000"/>
                          </a:solidFill>
                          <a:effectLst/>
                          <a:latin typeface="Arial Narrow"/>
                          <a:ea typeface="Times New Roman" panose="02020603050405020304" pitchFamily="18" charset="0"/>
                          <a:cs typeface="Calibri"/>
                        </a:rPr>
                        <a:t> 2. Ampliar y mejorar los servicios de saneamiento.</a:t>
                      </a:r>
                      <a:endParaRPr lang="es-ES" sz="1600" kern="100" dirty="0">
                        <a:effectLst/>
                        <a:latin typeface="Arial Narrow"/>
                        <a:ea typeface="Calibri" panose="020F0502020204030204" pitchFamily="34" charset="0"/>
                        <a:cs typeface="Times New Roman"/>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973449">
                <a:tc>
                  <a:txBody>
                    <a:bodyPr/>
                    <a:lstStyle/>
                    <a:p>
                      <a:pPr algn="ctr">
                        <a:lnSpc>
                          <a:spcPct val="107000"/>
                        </a:lnSpc>
                        <a:spcAft>
                          <a:spcPts val="0"/>
                        </a:spcAft>
                      </a:pPr>
                      <a:r>
                        <a:rPr lang="es-ES" sz="1600" b="1" kern="0" dirty="0">
                          <a:solidFill>
                            <a:srgbClr val="000000"/>
                          </a:solidFill>
                          <a:effectLst/>
                          <a:latin typeface="Arial Narrow"/>
                          <a:ea typeface="Times New Roman" panose="02020603050405020304" pitchFamily="18" charset="0"/>
                          <a:cs typeface="Calibri"/>
                        </a:rPr>
                        <a:t>Línea de acción 2: Usos Productivos </a:t>
                      </a:r>
                      <a:endParaRPr lang="es-ES" sz="1600" kern="100">
                        <a:effectLst/>
                        <a:latin typeface="Arial Narrow"/>
                        <a:ea typeface="Calibri" panose="020F0502020204030204" pitchFamily="34" charset="0"/>
                        <a:cs typeface="Times New Roman"/>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s-ES" sz="1600" kern="0" dirty="0">
                          <a:solidFill>
                            <a:srgbClr val="000000"/>
                          </a:solidFill>
                          <a:effectLst/>
                          <a:latin typeface="Arial Narrow"/>
                          <a:ea typeface="Times New Roman" panose="02020603050405020304" pitchFamily="18" charset="0"/>
                          <a:cs typeface="Calibri"/>
                        </a:rPr>
                        <a:t>3.   Brindar seguridad hídrica a las áreas de riego y mejorar las condiciones de eficiencia y calidad de agua para uso productivo y de recreación. </a:t>
                      </a:r>
                      <a:endParaRPr lang="es-ES" sz="1600" kern="100" dirty="0">
                        <a:effectLst/>
                        <a:latin typeface="Arial Narrow"/>
                        <a:ea typeface="Calibri" panose="020F0502020204030204" pitchFamily="34" charset="0"/>
                        <a:cs typeface="Times New Roman"/>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10" name="Tabla 4">
            <a:extLst>
              <a:ext uri="{FF2B5EF4-FFF2-40B4-BE49-F238E27FC236}">
                <a16:creationId xmlns:a16="http://schemas.microsoft.com/office/drawing/2014/main" id="{E1E4772C-6D6A-4452-308F-1DB3CDF8C335}"/>
              </a:ext>
            </a:extLst>
          </p:cNvPr>
          <p:cNvGraphicFramePr>
            <a:graphicFrameLocks noGrp="1"/>
          </p:cNvGraphicFramePr>
          <p:nvPr>
            <p:extLst>
              <p:ext uri="{D42A27DB-BD31-4B8C-83A1-F6EECF244321}">
                <p14:modId xmlns:p14="http://schemas.microsoft.com/office/powerpoint/2010/main" val="4153924859"/>
              </p:ext>
            </p:extLst>
          </p:nvPr>
        </p:nvGraphicFramePr>
        <p:xfrm>
          <a:off x="4953391" y="1036575"/>
          <a:ext cx="3438444" cy="1786192"/>
        </p:xfrm>
        <a:graphic>
          <a:graphicData uri="http://schemas.openxmlformats.org/drawingml/2006/table">
            <a:tbl>
              <a:tblPr firstRow="1" firstCol="1" bandRow="1">
                <a:tableStyleId>{5C22544A-7EE6-4342-B048-85BDC9FD1C3A}</a:tableStyleId>
              </a:tblPr>
              <a:tblGrid>
                <a:gridCol w="1476548">
                  <a:extLst>
                    <a:ext uri="{9D8B030D-6E8A-4147-A177-3AD203B41FA5}">
                      <a16:colId xmlns:a16="http://schemas.microsoft.com/office/drawing/2014/main" val="20000"/>
                    </a:ext>
                  </a:extLst>
                </a:gridCol>
                <a:gridCol w="1961896">
                  <a:extLst>
                    <a:ext uri="{9D8B030D-6E8A-4147-A177-3AD203B41FA5}">
                      <a16:colId xmlns:a16="http://schemas.microsoft.com/office/drawing/2014/main" val="20001"/>
                    </a:ext>
                  </a:extLst>
                </a:gridCol>
              </a:tblGrid>
              <a:tr h="278128">
                <a:tc>
                  <a:txBody>
                    <a:bodyPr/>
                    <a:lstStyle/>
                    <a:p>
                      <a:pPr algn="ctr">
                        <a:lnSpc>
                          <a:spcPct val="107000"/>
                        </a:lnSpc>
                        <a:spcAft>
                          <a:spcPts val="0"/>
                        </a:spcAft>
                      </a:pPr>
                      <a:r>
                        <a:rPr lang="es-ES" sz="1600" b="1" kern="0" dirty="0">
                          <a:solidFill>
                            <a:schemeClr val="tx1"/>
                          </a:solidFill>
                          <a:effectLst/>
                          <a:latin typeface="Arial Narrow"/>
                          <a:ea typeface="Times New Roman" panose="02020603050405020304" pitchFamily="18" charset="0"/>
                          <a:cs typeface="Calibri"/>
                        </a:rPr>
                        <a:t>LINEAS DE ACCIÓN </a:t>
                      </a:r>
                      <a:endParaRPr lang="es-ES" sz="1600" kern="100" dirty="0">
                        <a:solidFill>
                          <a:schemeClr val="tx1"/>
                        </a:solidFill>
                        <a:effectLst/>
                        <a:latin typeface="Arial Narrow"/>
                        <a:ea typeface="Calibri" panose="020F0502020204030204" pitchFamily="34" charset="0"/>
                        <a:cs typeface="Times New Roman"/>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EAADB"/>
                    </a:solidFill>
                  </a:tcPr>
                </a:tc>
                <a:tc>
                  <a:txBody>
                    <a:bodyPr/>
                    <a:lstStyle/>
                    <a:p>
                      <a:pPr algn="ctr">
                        <a:lnSpc>
                          <a:spcPct val="107000"/>
                        </a:lnSpc>
                        <a:spcAft>
                          <a:spcPts val="0"/>
                        </a:spcAft>
                      </a:pPr>
                      <a:r>
                        <a:rPr lang="es-ES" sz="1600" b="1" kern="0" dirty="0">
                          <a:solidFill>
                            <a:schemeClr val="tx1"/>
                          </a:solidFill>
                          <a:effectLst/>
                          <a:latin typeface="Arial Narrow"/>
                          <a:ea typeface="Times New Roman" panose="02020603050405020304" pitchFamily="18" charset="0"/>
                          <a:cs typeface="Calibri"/>
                        </a:rPr>
                        <a:t>OBJETIVOS SH</a:t>
                      </a:r>
                      <a:endParaRPr lang="es-ES" sz="1600" b="1" kern="0" dirty="0">
                        <a:solidFill>
                          <a:schemeClr val="tx1"/>
                        </a:solidFill>
                        <a:effectLst/>
                        <a:latin typeface="Arial Narrow"/>
                        <a:ea typeface="Calibri" panose="020F0502020204030204" pitchFamily="34" charset="0"/>
                        <a:cs typeface="Calibri"/>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EAADB"/>
                    </a:solidFill>
                  </a:tcPr>
                </a:tc>
                <a:extLst>
                  <a:ext uri="{0D108BD9-81ED-4DB2-BD59-A6C34878D82A}">
                    <a16:rowId xmlns:a16="http://schemas.microsoft.com/office/drawing/2014/main" val="10000"/>
                  </a:ext>
                </a:extLst>
              </a:tr>
              <a:tr h="1021313">
                <a:tc>
                  <a:txBody>
                    <a:bodyPr/>
                    <a:lstStyle/>
                    <a:p>
                      <a:pPr algn="ctr">
                        <a:lnSpc>
                          <a:spcPct val="107000"/>
                        </a:lnSpc>
                        <a:spcAft>
                          <a:spcPts val="0"/>
                        </a:spcAft>
                      </a:pPr>
                      <a:r>
                        <a:rPr lang="es-ES" sz="1600" b="1" kern="0" dirty="0">
                          <a:solidFill>
                            <a:srgbClr val="000000"/>
                          </a:solidFill>
                          <a:effectLst/>
                          <a:latin typeface="Arial Narrow"/>
                          <a:ea typeface="Times New Roman" panose="02020603050405020304" pitchFamily="18" charset="0"/>
                          <a:cs typeface="Calibri"/>
                        </a:rPr>
                        <a:t>Línea de acción 3: Protección contra Eventos Extremos</a:t>
                      </a:r>
                      <a:endParaRPr lang="es-ES" sz="1600" kern="100" dirty="0">
                        <a:effectLst/>
                        <a:latin typeface="Arial Narrow"/>
                        <a:ea typeface="Calibri" panose="020F0502020204030204" pitchFamily="34" charset="0"/>
                        <a:cs typeface="Times New Roman"/>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just">
                        <a:lnSpc>
                          <a:spcPct val="107000"/>
                        </a:lnSpc>
                        <a:spcAft>
                          <a:spcPts val="0"/>
                        </a:spcAft>
                      </a:pPr>
                      <a:r>
                        <a:rPr lang="es-ES" sz="1600" kern="0" dirty="0">
                          <a:solidFill>
                            <a:srgbClr val="000000"/>
                          </a:solidFill>
                          <a:effectLst/>
                          <a:latin typeface="Arial Narrow"/>
                          <a:ea typeface="Times New Roman" panose="02020603050405020304" pitchFamily="18" charset="0"/>
                          <a:cs typeface="Calibri"/>
                        </a:rPr>
                        <a:t>4.        Reducir la vulnerabilidad de la población ante la ocurrencia de eventos extremos </a:t>
                      </a:r>
                      <a:endParaRPr lang="es-ES" sz="1600" kern="100" dirty="0">
                        <a:effectLst/>
                        <a:latin typeface="Arial Narrow"/>
                        <a:ea typeface="Calibri" panose="020F0502020204030204" pitchFamily="34" charset="0"/>
                        <a:cs typeface="Times New Roman"/>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1" name="Tabla 7">
            <a:extLst>
              <a:ext uri="{FF2B5EF4-FFF2-40B4-BE49-F238E27FC236}">
                <a16:creationId xmlns:a16="http://schemas.microsoft.com/office/drawing/2014/main" id="{DD56F4A9-21A5-59F8-19A5-E01D4A92A3C0}"/>
              </a:ext>
            </a:extLst>
          </p:cNvPr>
          <p:cNvGraphicFramePr>
            <a:graphicFrameLocks noGrp="1"/>
          </p:cNvGraphicFramePr>
          <p:nvPr>
            <p:extLst>
              <p:ext uri="{D42A27DB-BD31-4B8C-83A1-F6EECF244321}">
                <p14:modId xmlns:p14="http://schemas.microsoft.com/office/powerpoint/2010/main" val="4056391813"/>
              </p:ext>
            </p:extLst>
          </p:nvPr>
        </p:nvGraphicFramePr>
        <p:xfrm>
          <a:off x="4923798" y="3429000"/>
          <a:ext cx="3433049" cy="3111119"/>
        </p:xfrm>
        <a:graphic>
          <a:graphicData uri="http://schemas.openxmlformats.org/drawingml/2006/table">
            <a:tbl>
              <a:tblPr firstRow="1" firstCol="1" bandRow="1">
                <a:tableStyleId>{5C22544A-7EE6-4342-B048-85BDC9FD1C3A}</a:tableStyleId>
              </a:tblPr>
              <a:tblGrid>
                <a:gridCol w="1475147">
                  <a:extLst>
                    <a:ext uri="{9D8B030D-6E8A-4147-A177-3AD203B41FA5}">
                      <a16:colId xmlns:a16="http://schemas.microsoft.com/office/drawing/2014/main" val="20000"/>
                    </a:ext>
                  </a:extLst>
                </a:gridCol>
                <a:gridCol w="1957902">
                  <a:extLst>
                    <a:ext uri="{9D8B030D-6E8A-4147-A177-3AD203B41FA5}">
                      <a16:colId xmlns:a16="http://schemas.microsoft.com/office/drawing/2014/main" val="20001"/>
                    </a:ext>
                  </a:extLst>
                </a:gridCol>
              </a:tblGrid>
              <a:tr h="3037342">
                <a:tc>
                  <a:txBody>
                    <a:bodyPr/>
                    <a:lstStyle/>
                    <a:p>
                      <a:pPr algn="ctr">
                        <a:lnSpc>
                          <a:spcPct val="107000"/>
                        </a:lnSpc>
                        <a:spcAft>
                          <a:spcPts val="0"/>
                        </a:spcAft>
                      </a:pPr>
                      <a:r>
                        <a:rPr lang="es-ES" sz="1600" b="1" kern="0" dirty="0">
                          <a:solidFill>
                            <a:srgbClr val="000000"/>
                          </a:solidFill>
                          <a:effectLst/>
                          <a:latin typeface="Arial Narrow"/>
                          <a:ea typeface="Times New Roman" panose="02020603050405020304" pitchFamily="18" charset="0"/>
                          <a:cs typeface="Calibri"/>
                        </a:rPr>
                        <a:t>Línea de acción 4: Conservación y Protección del Ambiente</a:t>
                      </a:r>
                      <a:endParaRPr lang="es-ES" sz="1600" kern="100">
                        <a:effectLst/>
                        <a:latin typeface="Arial Narrow"/>
                        <a:ea typeface="Calibri" panose="020F0502020204030204" pitchFamily="34" charset="0"/>
                        <a:cs typeface="Calibri"/>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a:lnSpc>
                          <a:spcPct val="107000"/>
                        </a:lnSpc>
                        <a:spcAft>
                          <a:spcPts val="0"/>
                        </a:spcAft>
                      </a:pPr>
                      <a:r>
                        <a:rPr lang="es-ES" sz="1600" b="0" kern="0" dirty="0">
                          <a:solidFill>
                            <a:srgbClr val="000000"/>
                          </a:solidFill>
                          <a:effectLst/>
                          <a:latin typeface="Arial Narrow"/>
                          <a:ea typeface="Times New Roman" panose="02020603050405020304" pitchFamily="18" charset="0"/>
                          <a:cs typeface="Calibri"/>
                        </a:rPr>
                        <a:t>5.Generar mejores condiciones en los ecosistemas para propiciar la mejora de la calidad del recurso hídrico.   </a:t>
                      </a:r>
                      <a:endParaRPr lang="es-ES" sz="1600" b="0" kern="100" dirty="0">
                        <a:effectLst/>
                        <a:latin typeface="Arial Narrow"/>
                        <a:ea typeface="Calibri" panose="020F0502020204030204" pitchFamily="34" charset="0"/>
                        <a:cs typeface="Times New Roman"/>
                      </a:endParaRPr>
                    </a:p>
                    <a:p>
                      <a:pPr algn="just">
                        <a:lnSpc>
                          <a:spcPct val="107000"/>
                        </a:lnSpc>
                        <a:spcAft>
                          <a:spcPts val="0"/>
                        </a:spcAft>
                      </a:pPr>
                      <a:r>
                        <a:rPr lang="es-ES" sz="1600" b="0" kern="0" dirty="0">
                          <a:solidFill>
                            <a:srgbClr val="000000"/>
                          </a:solidFill>
                          <a:effectLst/>
                          <a:latin typeface="Arial Narrow"/>
                          <a:ea typeface="Calibri" panose="020F0502020204030204" pitchFamily="34" charset="0"/>
                          <a:cs typeface="Calibri"/>
                        </a:rPr>
                        <a:t>               </a:t>
                      </a:r>
                      <a:endParaRPr lang="es-ES" sz="1600" b="0" kern="100" dirty="0">
                        <a:effectLst/>
                        <a:latin typeface="Arial Narrow"/>
                        <a:ea typeface="Calibri" panose="020F0502020204030204" pitchFamily="34" charset="0"/>
                        <a:cs typeface="Times New Roman"/>
                      </a:endParaRPr>
                    </a:p>
                    <a:p>
                      <a:pPr algn="just">
                        <a:lnSpc>
                          <a:spcPct val="107000"/>
                        </a:lnSpc>
                        <a:spcAft>
                          <a:spcPts val="0"/>
                        </a:spcAft>
                      </a:pPr>
                      <a:r>
                        <a:rPr lang="es-ES" sz="1600" b="0" kern="0" dirty="0">
                          <a:solidFill>
                            <a:srgbClr val="000000"/>
                          </a:solidFill>
                          <a:effectLst/>
                          <a:latin typeface="Arial Narrow"/>
                          <a:ea typeface="Times New Roman" panose="02020603050405020304" pitchFamily="18" charset="0"/>
                          <a:cs typeface="Calibri"/>
                        </a:rPr>
                        <a:t>6.Impulsar la conservación, recuperación y uso sostenible de los recursos hídricos </a:t>
                      </a:r>
                      <a:endParaRPr lang="es-ES" sz="1600" b="0" kern="100" dirty="0">
                        <a:effectLst/>
                        <a:latin typeface="Arial Narrow"/>
                        <a:ea typeface="Calibri" panose="020F0502020204030204" pitchFamily="34" charset="0"/>
                        <a:cs typeface="Calibri"/>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2" name="Tabla 8">
            <a:extLst>
              <a:ext uri="{FF2B5EF4-FFF2-40B4-BE49-F238E27FC236}">
                <a16:creationId xmlns:a16="http://schemas.microsoft.com/office/drawing/2014/main" id="{AA6E13B3-CBAC-AF64-B767-6409BA5534FB}"/>
              </a:ext>
            </a:extLst>
          </p:cNvPr>
          <p:cNvGraphicFramePr>
            <a:graphicFrameLocks noGrp="1"/>
          </p:cNvGraphicFramePr>
          <p:nvPr>
            <p:extLst>
              <p:ext uri="{D42A27DB-BD31-4B8C-83A1-F6EECF244321}">
                <p14:modId xmlns:p14="http://schemas.microsoft.com/office/powerpoint/2010/main" val="3845465981"/>
              </p:ext>
            </p:extLst>
          </p:nvPr>
        </p:nvGraphicFramePr>
        <p:xfrm>
          <a:off x="8967134" y="769481"/>
          <a:ext cx="3049716" cy="3472581"/>
        </p:xfrm>
        <a:graphic>
          <a:graphicData uri="http://schemas.openxmlformats.org/drawingml/2006/table">
            <a:tbl>
              <a:tblPr firstRow="1" firstCol="1" bandRow="1">
                <a:tableStyleId>{5C22544A-7EE6-4342-B048-85BDC9FD1C3A}</a:tableStyleId>
              </a:tblPr>
              <a:tblGrid>
                <a:gridCol w="1075995">
                  <a:extLst>
                    <a:ext uri="{9D8B030D-6E8A-4147-A177-3AD203B41FA5}">
                      <a16:colId xmlns:a16="http://schemas.microsoft.com/office/drawing/2014/main" val="20000"/>
                    </a:ext>
                  </a:extLst>
                </a:gridCol>
                <a:gridCol w="1973721">
                  <a:extLst>
                    <a:ext uri="{9D8B030D-6E8A-4147-A177-3AD203B41FA5}">
                      <a16:colId xmlns:a16="http://schemas.microsoft.com/office/drawing/2014/main" val="20001"/>
                    </a:ext>
                  </a:extLst>
                </a:gridCol>
              </a:tblGrid>
              <a:tr h="130171">
                <a:tc>
                  <a:txBody>
                    <a:bodyPr/>
                    <a:lstStyle/>
                    <a:p>
                      <a:pPr algn="ctr">
                        <a:lnSpc>
                          <a:spcPct val="107000"/>
                        </a:lnSpc>
                        <a:spcAft>
                          <a:spcPts val="0"/>
                        </a:spcAft>
                      </a:pPr>
                      <a:r>
                        <a:rPr lang="es-ES" sz="1600" b="1" kern="0" dirty="0">
                          <a:solidFill>
                            <a:schemeClr val="tx1"/>
                          </a:solidFill>
                          <a:effectLst/>
                          <a:latin typeface="Arial Narrow"/>
                          <a:ea typeface="Times New Roman" panose="02020603050405020304" pitchFamily="18" charset="0"/>
                          <a:cs typeface="Calibri"/>
                        </a:rPr>
                        <a:t>LINEAS DE ACCION </a:t>
                      </a:r>
                      <a:endParaRPr lang="es-ES" sz="1600" kern="100">
                        <a:solidFill>
                          <a:schemeClr val="tx1"/>
                        </a:solidFill>
                        <a:effectLst/>
                        <a:latin typeface="Arial Narrow"/>
                        <a:ea typeface="Calibri" panose="020F0502020204030204" pitchFamily="34" charset="0"/>
                        <a:cs typeface="Calibri"/>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EAADB"/>
                    </a:solidFill>
                  </a:tcPr>
                </a:tc>
                <a:tc>
                  <a:txBody>
                    <a:bodyPr/>
                    <a:lstStyle/>
                    <a:p>
                      <a:pPr algn="ctr">
                        <a:lnSpc>
                          <a:spcPct val="107000"/>
                        </a:lnSpc>
                        <a:spcAft>
                          <a:spcPts val="0"/>
                        </a:spcAft>
                      </a:pPr>
                      <a:r>
                        <a:rPr lang="es-ES" sz="1600" b="1" kern="0" dirty="0">
                          <a:solidFill>
                            <a:schemeClr val="tx1"/>
                          </a:solidFill>
                          <a:effectLst/>
                          <a:latin typeface="Arial Narrow"/>
                          <a:ea typeface="Times New Roman" panose="02020603050405020304" pitchFamily="18" charset="0"/>
                          <a:cs typeface="Calibri"/>
                        </a:rPr>
                        <a:t>OBJETIVOS SH </a:t>
                      </a:r>
                      <a:endParaRPr lang="es-ES" sz="1600" kern="100" dirty="0">
                        <a:solidFill>
                          <a:schemeClr val="tx1"/>
                        </a:solidFill>
                        <a:effectLst/>
                        <a:latin typeface="Arial Narrow"/>
                        <a:ea typeface="Calibri" panose="020F0502020204030204" pitchFamily="34" charset="0"/>
                        <a:cs typeface="Calibri"/>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EAADB"/>
                    </a:solidFill>
                  </a:tcPr>
                </a:tc>
                <a:extLst>
                  <a:ext uri="{0D108BD9-81ED-4DB2-BD59-A6C34878D82A}">
                    <a16:rowId xmlns:a16="http://schemas.microsoft.com/office/drawing/2014/main" val="10000"/>
                  </a:ext>
                </a:extLst>
              </a:tr>
              <a:tr h="2971058">
                <a:tc>
                  <a:txBody>
                    <a:bodyPr/>
                    <a:lstStyle/>
                    <a:p>
                      <a:pPr algn="ctr">
                        <a:lnSpc>
                          <a:spcPct val="107000"/>
                        </a:lnSpc>
                        <a:spcAft>
                          <a:spcPts val="0"/>
                        </a:spcAft>
                      </a:pPr>
                      <a:r>
                        <a:rPr lang="es-ES" sz="1600" b="1" kern="0" dirty="0">
                          <a:solidFill>
                            <a:srgbClr val="000000"/>
                          </a:solidFill>
                          <a:effectLst/>
                          <a:latin typeface="Arial Narrow"/>
                          <a:ea typeface="Times New Roman" panose="02020603050405020304" pitchFamily="18" charset="0"/>
                          <a:cs typeface="Calibri"/>
                        </a:rPr>
                        <a:t>Línea de acción 5: Gobernanza y Prevención de Conflictos Hídricos</a:t>
                      </a:r>
                      <a:endParaRPr lang="es-ES" sz="1600" kern="100">
                        <a:effectLst/>
                        <a:latin typeface="Arial Narrow"/>
                        <a:ea typeface="Calibri" panose="020F0502020204030204" pitchFamily="34" charset="0"/>
                        <a:cs typeface="Calibri"/>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a:solidFill>
                        <a:srgbClr val="FFFFFF"/>
                      </a:solidFill>
                      <a:headEnd type="none" w="med" len="med"/>
                      <a:tailEnd type="none" w="med" len="med"/>
                    </a:lnB>
                    <a:solidFill>
                      <a:srgbClr val="E7E6E6"/>
                    </a:solidFill>
                  </a:tcPr>
                </a:tc>
                <a:tc>
                  <a:txBody>
                    <a:bodyPr/>
                    <a:lstStyle/>
                    <a:p>
                      <a:pPr>
                        <a:lnSpc>
                          <a:spcPct val="107000"/>
                        </a:lnSpc>
                        <a:spcAft>
                          <a:spcPts val="0"/>
                        </a:spcAft>
                      </a:pPr>
                      <a:r>
                        <a:rPr lang="es-ES" sz="1600" kern="0" dirty="0">
                          <a:solidFill>
                            <a:srgbClr val="000000"/>
                          </a:solidFill>
                          <a:effectLst/>
                          <a:latin typeface="Arial Narrow"/>
                          <a:ea typeface="Times New Roman" panose="02020603050405020304" pitchFamily="18" charset="0"/>
                          <a:cs typeface="Calibri"/>
                        </a:rPr>
                        <a:t>7.        Propiciar un ambiente de diálogo y concertación de la Gestión Integrada de los Recursos Hídricos </a:t>
                      </a:r>
                      <a:endParaRPr lang="es-ES" sz="1600" kern="100" dirty="0">
                        <a:effectLst/>
                        <a:latin typeface="Arial Narrow"/>
                        <a:ea typeface="Calibri" panose="020F0502020204030204" pitchFamily="34" charset="0"/>
                        <a:cs typeface="Calibri"/>
                      </a:endParaRPr>
                    </a:p>
                  </a:txBody>
                  <a:tcPr marL="44450" marR="4445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a:solidFill>
                        <a:srgbClr val="FFFFFF"/>
                      </a:solidFill>
                      <a:headEnd type="none" w="med" len="med"/>
                      <a:tailEnd type="none" w="med" len="med"/>
                    </a:lnB>
                    <a:solidFill>
                      <a:srgbClr val="E7E6E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534867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E"/>
          </a:p>
        </p:txBody>
      </p:sp>
      <p:sp>
        <p:nvSpPr>
          <p:cNvPr id="3" name="Marcador de texto 2"/>
          <p:cNvSpPr>
            <a:spLocks noGrp="1"/>
          </p:cNvSpPr>
          <p:nvPr>
            <p:ph type="body" idx="1"/>
          </p:nvPr>
        </p:nvSpPr>
        <p:spPr/>
        <p:txBody>
          <a:bodyPr/>
          <a:lstStyle/>
          <a:p>
            <a:endParaRPr lang="es-PE"/>
          </a:p>
        </p:txBody>
      </p:sp>
      <p:sp>
        <p:nvSpPr>
          <p:cNvPr id="4" name="Rectángulo 3"/>
          <p:cNvSpPr/>
          <p:nvPr/>
        </p:nvSpPr>
        <p:spPr>
          <a:xfrm>
            <a:off x="0" y="0"/>
            <a:ext cx="12192000" cy="6858000"/>
          </a:xfrm>
          <a:prstGeom prst="rect">
            <a:avLst/>
          </a:prstGeom>
          <a:solidFill>
            <a:srgbClr val="1A6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Google Shape;297;p4"/>
          <p:cNvSpPr txBox="1"/>
          <p:nvPr/>
        </p:nvSpPr>
        <p:spPr>
          <a:xfrm>
            <a:off x="2596225" y="2714015"/>
            <a:ext cx="699955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7200" b="1" dirty="0">
                <a:solidFill>
                  <a:schemeClr val="lt1"/>
                </a:solidFill>
                <a:latin typeface="Calibri"/>
                <a:ea typeface="Calibri"/>
                <a:cs typeface="Calibri"/>
                <a:sym typeface="Calibri"/>
              </a:rPr>
              <a:t>Gracias</a:t>
            </a:r>
            <a:endParaRPr sz="7200" b="1" dirty="0">
              <a:solidFill>
                <a:schemeClr val="lt1"/>
              </a:solidFill>
              <a:latin typeface="Calibri"/>
              <a:ea typeface="Calibri"/>
              <a:cs typeface="Calibri"/>
              <a:sym typeface="Calibri"/>
            </a:endParaRPr>
          </a:p>
        </p:txBody>
      </p:sp>
      <p:grpSp>
        <p:nvGrpSpPr>
          <p:cNvPr id="10" name="Grupo 9"/>
          <p:cNvGrpSpPr/>
          <p:nvPr/>
        </p:nvGrpSpPr>
        <p:grpSpPr>
          <a:xfrm>
            <a:off x="3054300" y="4178213"/>
            <a:ext cx="5812400" cy="1108506"/>
            <a:chOff x="3203034" y="4303259"/>
            <a:chExt cx="5812400" cy="1108506"/>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840" y="4360984"/>
              <a:ext cx="2417594" cy="101099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034" y="4303259"/>
              <a:ext cx="3695020" cy="1108506"/>
            </a:xfrm>
            <a:prstGeom prst="rect">
              <a:avLst/>
            </a:prstGeom>
          </p:spPr>
        </p:pic>
      </p:gr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52" y="135161"/>
            <a:ext cx="1714356" cy="1130723"/>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6061" y="277180"/>
            <a:ext cx="1825187" cy="846684"/>
          </a:xfrm>
          <a:prstGeom prst="rect">
            <a:avLst/>
          </a:prstGeom>
        </p:spPr>
      </p:pic>
    </p:spTree>
    <p:extLst>
      <p:ext uri="{BB962C8B-B14F-4D97-AF65-F5344CB8AC3E}">
        <p14:creationId xmlns:p14="http://schemas.microsoft.com/office/powerpoint/2010/main" val="2142357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sp>
        <p:nvSpPr>
          <p:cNvPr id="33" name="Rectángulo redondeado 32"/>
          <p:cNvSpPr/>
          <p:nvPr/>
        </p:nvSpPr>
        <p:spPr>
          <a:xfrm>
            <a:off x="1753644" y="1855091"/>
            <a:ext cx="5432091" cy="2911565"/>
          </a:xfrm>
          <a:prstGeom prst="roundRect">
            <a:avLst/>
          </a:prstGeom>
          <a:blipFill dpi="0" rotWithShape="1">
            <a:blip r:embed="rId6">
              <a:alphaModFix amt="17000"/>
            </a:blip>
            <a:srcRect/>
            <a:stretch>
              <a:fillRect/>
            </a:stretch>
          </a:blipFill>
          <a:ln>
            <a:noFill/>
          </a:ln>
          <a:effectLst>
            <a:glow>
              <a:schemeClr val="accent1">
                <a:alpha val="36000"/>
              </a:schemeClr>
            </a:glow>
            <a:outerShdw blurRad="50800" dist="520700" dir="48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ángulo 33"/>
          <p:cNvSpPr/>
          <p:nvPr/>
        </p:nvSpPr>
        <p:spPr>
          <a:xfrm>
            <a:off x="732677" y="4669340"/>
            <a:ext cx="10621123" cy="1785104"/>
          </a:xfrm>
          <a:prstGeom prst="rect">
            <a:avLst/>
          </a:prstGeom>
        </p:spPr>
        <p:txBody>
          <a:bodyPr wrap="square">
            <a:spAutoFit/>
          </a:bodyPr>
          <a:lstStyle/>
          <a:p>
            <a:pPr algn="just">
              <a:spcAft>
                <a:spcPts val="0"/>
              </a:spcAft>
            </a:pPr>
            <a:r>
              <a:rPr lang="es-PE" sz="2200" b="1" dirty="0">
                <a:solidFill>
                  <a:schemeClr val="tx1"/>
                </a:solidFill>
                <a:ea typeface="Times New Roman" panose="02020603050405020304" pitchFamily="18" charset="0"/>
              </a:rPr>
              <a:t>Es un instrumento público vinculante para el manejo de los recursos hídricos de una cuenca, articulado a la Política Nacional del Ambiente, a la Política y Estrategia Nacional de Recursos Hídricos, al Plan Nacional de Recursos Hídricos y al Plan de Desarrollo Concertado Regional y el Plan de Desarrollo Concertado Local. </a:t>
            </a:r>
          </a:p>
        </p:txBody>
      </p:sp>
      <p:sp>
        <p:nvSpPr>
          <p:cNvPr id="2" name="Rectángulo 1">
            <a:extLst>
              <a:ext uri="{FF2B5EF4-FFF2-40B4-BE49-F238E27FC236}">
                <a16:creationId xmlns:a16="http://schemas.microsoft.com/office/drawing/2014/main" id="{78C23581-5A46-442D-B783-43B5A02C2989}"/>
              </a:ext>
            </a:extLst>
          </p:cNvPr>
          <p:cNvSpPr/>
          <p:nvPr/>
        </p:nvSpPr>
        <p:spPr>
          <a:xfrm>
            <a:off x="7327784" y="2221647"/>
            <a:ext cx="3461205" cy="1815882"/>
          </a:xfrm>
          <a:prstGeom prst="rect">
            <a:avLst/>
          </a:prstGeom>
          <a:noFill/>
        </p:spPr>
        <p:txBody>
          <a:bodyPr wrap="none" lIns="91440" tIns="45720" rIns="91440" bIns="45720">
            <a:spAutoFit/>
          </a:bodyPr>
          <a:lstStyle/>
          <a:p>
            <a:pPr algn="ctr"/>
            <a:r>
              <a:rPr lang="es-ES" sz="2800" b="1" cap="none" spc="0" dirty="0">
                <a:ln w="0"/>
                <a:solidFill>
                  <a:schemeClr val="tx1"/>
                </a:solidFill>
                <a:effectLst>
                  <a:outerShdw blurRad="38100" dist="19050" dir="2700000" algn="tl" rotWithShape="0">
                    <a:schemeClr val="dk1">
                      <a:alpha val="40000"/>
                    </a:schemeClr>
                  </a:outerShdw>
                </a:effectLst>
              </a:rPr>
              <a:t>¿Que es un </a:t>
            </a:r>
          </a:p>
          <a:p>
            <a:pPr algn="ctr"/>
            <a:r>
              <a:rPr lang="es-ES" sz="2800" b="1" cap="none" spc="0" dirty="0">
                <a:ln w="0"/>
                <a:solidFill>
                  <a:schemeClr val="tx1"/>
                </a:solidFill>
                <a:effectLst>
                  <a:outerShdw blurRad="38100" dist="19050" dir="2700000" algn="tl" rotWithShape="0">
                    <a:schemeClr val="dk1">
                      <a:alpha val="40000"/>
                    </a:schemeClr>
                  </a:outerShdw>
                </a:effectLst>
              </a:rPr>
              <a:t>Plan de Gestión de</a:t>
            </a:r>
          </a:p>
          <a:p>
            <a:pPr algn="ctr"/>
            <a:r>
              <a:rPr lang="es-ES" sz="2800" b="1" cap="none" spc="0" dirty="0">
                <a:ln w="0"/>
                <a:solidFill>
                  <a:schemeClr val="tx1"/>
                </a:solidFill>
                <a:effectLst>
                  <a:outerShdw blurRad="38100" dist="19050" dir="2700000" algn="tl" rotWithShape="0">
                    <a:schemeClr val="dk1">
                      <a:alpha val="40000"/>
                    </a:schemeClr>
                  </a:outerShdw>
                </a:effectLst>
              </a:rPr>
              <a:t>Recursos Hídricos </a:t>
            </a:r>
          </a:p>
          <a:p>
            <a:pPr algn="ctr"/>
            <a:r>
              <a:rPr lang="es-ES" sz="2800" b="1" cap="none" spc="0" dirty="0">
                <a:ln w="0"/>
                <a:solidFill>
                  <a:schemeClr val="tx1"/>
                </a:solidFill>
                <a:effectLst>
                  <a:outerShdw blurRad="38100" dist="19050" dir="2700000" algn="tl" rotWithShape="0">
                    <a:schemeClr val="dk1">
                      <a:alpha val="40000"/>
                    </a:schemeClr>
                  </a:outerShdw>
                </a:effectLst>
              </a:rPr>
              <a:t>de Cuenca?</a:t>
            </a:r>
          </a:p>
        </p:txBody>
      </p:sp>
      <p:sp>
        <p:nvSpPr>
          <p:cNvPr id="11" name="Google Shape;269;p3">
            <a:extLst>
              <a:ext uri="{FF2B5EF4-FFF2-40B4-BE49-F238E27FC236}">
                <a16:creationId xmlns:a16="http://schemas.microsoft.com/office/drawing/2014/main" id="{2569B397-238F-4C9E-A86B-8CF56036C842}"/>
              </a:ext>
            </a:extLst>
          </p:cNvPr>
          <p:cNvSpPr/>
          <p:nvPr/>
        </p:nvSpPr>
        <p:spPr>
          <a:xfrm>
            <a:off x="1635251" y="878042"/>
            <a:ext cx="3387685" cy="5436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s-MX" sz="2400" b="1" kern="0" dirty="0">
                <a:solidFill>
                  <a:srgbClr val="10A9A7"/>
                </a:solidFill>
                <a:latin typeface="Calibri"/>
                <a:ea typeface="Calibri"/>
                <a:cs typeface="Calibri"/>
                <a:sym typeface="Calibri"/>
              </a:rPr>
              <a:t>PGRHC</a:t>
            </a:r>
            <a:endParaRPr kumimoji="0" sz="2400" b="1" i="0" u="none" strike="noStrike" kern="0" cap="none" spc="0" normalizeH="0" baseline="0" noProof="0" dirty="0">
              <a:ln>
                <a:noFill/>
              </a:ln>
              <a:solidFill>
                <a:srgbClr val="10A9A7"/>
              </a:solidFill>
              <a:effectLst/>
              <a:uLnTx/>
              <a:uFillTx/>
              <a:latin typeface="Calibri"/>
              <a:ea typeface="Calibri"/>
              <a:cs typeface="Calibri"/>
              <a:sym typeface="Calibri"/>
            </a:endParaRPr>
          </a:p>
        </p:txBody>
      </p:sp>
      <p:sp>
        <p:nvSpPr>
          <p:cNvPr id="12" name="Google Shape;270;p3">
            <a:extLst>
              <a:ext uri="{FF2B5EF4-FFF2-40B4-BE49-F238E27FC236}">
                <a16:creationId xmlns:a16="http://schemas.microsoft.com/office/drawing/2014/main" id="{A736F646-C83E-4964-B08A-213737629162}"/>
              </a:ext>
            </a:extLst>
          </p:cNvPr>
          <p:cNvSpPr txBox="1"/>
          <p:nvPr/>
        </p:nvSpPr>
        <p:spPr>
          <a:xfrm>
            <a:off x="1635252" y="1311491"/>
            <a:ext cx="799443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1" i="0" u="none" strike="noStrike" kern="0" cap="none" spc="0" normalizeH="0" baseline="0" noProof="0" dirty="0">
                <a:ln>
                  <a:noFill/>
                </a:ln>
                <a:solidFill>
                  <a:srgbClr val="595959"/>
                </a:solidFill>
                <a:effectLst/>
                <a:uLnTx/>
                <a:uFillTx/>
                <a:latin typeface="Calibri"/>
                <a:cs typeface="Calibri"/>
                <a:sym typeface="Calibri"/>
              </a:rPr>
              <a:t>Contexto general del proceso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90;p3">
            <a:extLst>
              <a:ext uri="{FF2B5EF4-FFF2-40B4-BE49-F238E27FC236}">
                <a16:creationId xmlns:a16="http://schemas.microsoft.com/office/drawing/2014/main" id="{FBC9F1A8-D55C-44D6-BA89-B1EA6E04381F}"/>
              </a:ext>
            </a:extLst>
          </p:cNvPr>
          <p:cNvSpPr txBox="1"/>
          <p:nvPr/>
        </p:nvSpPr>
        <p:spPr>
          <a:xfrm>
            <a:off x="535435" y="754849"/>
            <a:ext cx="1218209" cy="1107965"/>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600"/>
              <a:buFont typeface="Arial"/>
              <a:buNone/>
              <a:tabLst/>
              <a:defRPr/>
            </a:pPr>
            <a:r>
              <a:rPr kumimoji="0" lang="es-MX" sz="6000" b="1" i="0" u="none" strike="noStrike" kern="0" cap="none" spc="0" normalizeH="0" baseline="0" noProof="0" dirty="0">
                <a:ln>
                  <a:noFill/>
                </a:ln>
                <a:solidFill>
                  <a:srgbClr val="BFBFBF"/>
                </a:solidFill>
                <a:effectLst/>
                <a:uLnTx/>
                <a:uFillTx/>
                <a:latin typeface="Calibri"/>
                <a:ea typeface="Calibri"/>
                <a:cs typeface="Calibri"/>
                <a:sym typeface="Calibri"/>
              </a:rPr>
              <a:t>01</a:t>
            </a:r>
            <a:endParaRPr kumimoji="0" sz="6000" b="1" i="0" u="none" strike="noStrike" kern="0" cap="none" spc="0" normalizeH="0" baseline="0" noProof="0" dirty="0">
              <a:ln>
                <a:noFill/>
              </a:ln>
              <a:solidFill>
                <a:srgbClr val="BFBFBF"/>
              </a:solidFill>
              <a:effectLst/>
              <a:uLnTx/>
              <a:uFillTx/>
              <a:latin typeface="Calibri"/>
              <a:ea typeface="Calibri"/>
              <a:cs typeface="Calibri"/>
              <a:sym typeface="Calibri"/>
            </a:endParaRPr>
          </a:p>
        </p:txBody>
      </p:sp>
      <p:cxnSp>
        <p:nvCxnSpPr>
          <p:cNvPr id="14" name="Google Shape;291;p3">
            <a:extLst>
              <a:ext uri="{FF2B5EF4-FFF2-40B4-BE49-F238E27FC236}">
                <a16:creationId xmlns:a16="http://schemas.microsoft.com/office/drawing/2014/main" id="{63218BF8-4571-4A9E-88E4-04DCB5FB152B}"/>
              </a:ext>
            </a:extLst>
          </p:cNvPr>
          <p:cNvCxnSpPr/>
          <p:nvPr/>
        </p:nvCxnSpPr>
        <p:spPr>
          <a:xfrm rot="10800000">
            <a:off x="1542139" y="1028519"/>
            <a:ext cx="0" cy="602200"/>
          </a:xfrm>
          <a:prstGeom prst="straightConnector1">
            <a:avLst/>
          </a:prstGeom>
          <a:noFill/>
          <a:ln w="38100" cap="flat" cmpd="sng">
            <a:solidFill>
              <a:srgbClr val="52B017"/>
            </a:solidFill>
            <a:prstDash val="solid"/>
            <a:miter lim="800000"/>
            <a:headEnd type="none" w="sm" len="sm"/>
            <a:tailEnd type="none" w="sm" len="sm"/>
          </a:ln>
        </p:spPr>
      </p:cxnSp>
    </p:spTree>
    <p:extLst>
      <p:ext uri="{BB962C8B-B14F-4D97-AF65-F5344CB8AC3E}">
        <p14:creationId xmlns:p14="http://schemas.microsoft.com/office/powerpoint/2010/main" val="2720066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sp>
        <p:nvSpPr>
          <p:cNvPr id="10" name="Google Shape;269;p3"/>
          <p:cNvSpPr/>
          <p:nvPr/>
        </p:nvSpPr>
        <p:spPr>
          <a:xfrm>
            <a:off x="1635251" y="878042"/>
            <a:ext cx="3387685" cy="5436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s-MX" sz="2400" b="1" kern="0" dirty="0">
                <a:solidFill>
                  <a:srgbClr val="10A9A7"/>
                </a:solidFill>
                <a:latin typeface="Calibri"/>
                <a:ea typeface="Calibri"/>
                <a:cs typeface="Calibri"/>
                <a:sym typeface="Calibri"/>
              </a:rPr>
              <a:t>PGRHC</a:t>
            </a:r>
            <a:endParaRPr kumimoji="0" sz="2400" b="1" i="0" u="none" strike="noStrike" kern="0" cap="none" spc="0" normalizeH="0" baseline="0" noProof="0" dirty="0">
              <a:ln>
                <a:noFill/>
              </a:ln>
              <a:solidFill>
                <a:srgbClr val="10A9A7"/>
              </a:solidFill>
              <a:effectLst/>
              <a:uLnTx/>
              <a:uFillTx/>
              <a:latin typeface="Calibri"/>
              <a:ea typeface="Calibri"/>
              <a:cs typeface="Calibri"/>
              <a:sym typeface="Calibri"/>
            </a:endParaRPr>
          </a:p>
        </p:txBody>
      </p:sp>
      <p:sp>
        <p:nvSpPr>
          <p:cNvPr id="11" name="Google Shape;270;p3"/>
          <p:cNvSpPr txBox="1"/>
          <p:nvPr/>
        </p:nvSpPr>
        <p:spPr>
          <a:xfrm>
            <a:off x="1635252" y="1311491"/>
            <a:ext cx="799443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1" i="0" u="none" strike="noStrike" kern="0" cap="none" spc="0" normalizeH="0" baseline="0" noProof="0" dirty="0">
                <a:ln>
                  <a:noFill/>
                </a:ln>
                <a:solidFill>
                  <a:srgbClr val="595959"/>
                </a:solidFill>
                <a:effectLst/>
                <a:uLnTx/>
                <a:uFillTx/>
                <a:latin typeface="Calibri"/>
                <a:cs typeface="Calibri"/>
                <a:sym typeface="Calibri"/>
              </a:rPr>
              <a:t>Contexto general del proceso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289;p3"/>
          <p:cNvSpPr txBox="1"/>
          <p:nvPr/>
        </p:nvSpPr>
        <p:spPr>
          <a:xfrm>
            <a:off x="7305183" y="2429595"/>
            <a:ext cx="3956064" cy="3477835"/>
          </a:xfrm>
          <a:prstGeom prst="rect">
            <a:avLst/>
          </a:prstGeom>
          <a:noFill/>
          <a:ln>
            <a:noFill/>
          </a:ln>
        </p:spPr>
        <p:txBody>
          <a:bodyPr spcFirstLastPara="1" wrap="square" lIns="91425" tIns="45700" rIns="91425" bIns="45700" anchor="t" anchorCtr="0">
            <a:spAutoFit/>
          </a:bodyPr>
          <a:lstStyle/>
          <a:p>
            <a:pPr marL="285750" lvl="0" indent="-285750" algn="just">
              <a:buClr>
                <a:srgbClr val="FFC000"/>
              </a:buClr>
              <a:buSzPts val="2700"/>
              <a:buFont typeface="Arial"/>
              <a:buChar char="•"/>
            </a:pPr>
            <a:r>
              <a:rPr lang="es-MX" sz="2000" kern="0" dirty="0">
                <a:solidFill>
                  <a:srgbClr val="595959"/>
                </a:solidFill>
                <a:latin typeface="Calibri"/>
                <a:ea typeface="Calibri"/>
                <a:cs typeface="Calibri"/>
                <a:sym typeface="Calibri"/>
              </a:rPr>
              <a:t>El </a:t>
            </a:r>
            <a:r>
              <a:rPr lang="es-MX" sz="2000" b="1" kern="0" dirty="0">
                <a:solidFill>
                  <a:srgbClr val="595959"/>
                </a:solidFill>
                <a:effectLst>
                  <a:outerShdw blurRad="38100" dist="38100" dir="2700000" algn="tl">
                    <a:srgbClr val="000000">
                      <a:alpha val="43137"/>
                    </a:srgbClr>
                  </a:outerShdw>
                </a:effectLst>
                <a:latin typeface="Calibri"/>
                <a:ea typeface="Calibri"/>
                <a:cs typeface="Calibri"/>
                <a:sym typeface="Calibri"/>
              </a:rPr>
              <a:t>Plan de Gestión de Recursos Hídricos </a:t>
            </a:r>
            <a:r>
              <a:rPr lang="es-MX" sz="2000" kern="0" dirty="0">
                <a:solidFill>
                  <a:srgbClr val="595959"/>
                </a:solidFill>
                <a:latin typeface="Calibri"/>
                <a:ea typeface="Calibri"/>
                <a:cs typeface="Calibri"/>
                <a:sym typeface="Calibri"/>
              </a:rPr>
              <a:t>es un instrumento público vinculante y tiene por finalidad alcanzar el uso sostenible de los recursos hídricos; así como, el incremento de las disponibilidades para lograr la satisfacción de las demandas de agua en cantidad, calidad y oportunidad, en el corto, mediano y largo plazo.</a:t>
            </a:r>
          </a:p>
        </p:txBody>
      </p:sp>
      <p:sp>
        <p:nvSpPr>
          <p:cNvPr id="31" name="Google Shape;290;p3"/>
          <p:cNvSpPr txBox="1"/>
          <p:nvPr/>
        </p:nvSpPr>
        <p:spPr>
          <a:xfrm>
            <a:off x="535435" y="754849"/>
            <a:ext cx="1218209" cy="1107965"/>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600"/>
              <a:buFont typeface="Arial"/>
              <a:buNone/>
              <a:tabLst/>
              <a:defRPr/>
            </a:pPr>
            <a:r>
              <a:rPr kumimoji="0" lang="es-MX" sz="6000" b="1" i="0" u="none" strike="noStrike" kern="0" cap="none" spc="0" normalizeH="0" baseline="0" noProof="0" dirty="0">
                <a:ln>
                  <a:noFill/>
                </a:ln>
                <a:solidFill>
                  <a:srgbClr val="BFBFBF"/>
                </a:solidFill>
                <a:effectLst/>
                <a:uLnTx/>
                <a:uFillTx/>
                <a:latin typeface="Calibri"/>
                <a:ea typeface="Calibri"/>
                <a:cs typeface="Calibri"/>
                <a:sym typeface="Calibri"/>
              </a:rPr>
              <a:t>01</a:t>
            </a:r>
            <a:endParaRPr kumimoji="0" sz="6000" b="1" i="0" u="none" strike="noStrike" kern="0" cap="none" spc="0" normalizeH="0" baseline="0" noProof="0" dirty="0">
              <a:ln>
                <a:noFill/>
              </a:ln>
              <a:solidFill>
                <a:srgbClr val="BFBFBF"/>
              </a:solidFill>
              <a:effectLst/>
              <a:uLnTx/>
              <a:uFillTx/>
              <a:latin typeface="Calibri"/>
              <a:ea typeface="Calibri"/>
              <a:cs typeface="Calibri"/>
              <a:sym typeface="Calibri"/>
            </a:endParaRPr>
          </a:p>
        </p:txBody>
      </p:sp>
      <p:cxnSp>
        <p:nvCxnSpPr>
          <p:cNvPr id="32" name="Google Shape;291;p3"/>
          <p:cNvCxnSpPr/>
          <p:nvPr/>
        </p:nvCxnSpPr>
        <p:spPr>
          <a:xfrm rot="10800000">
            <a:off x="1542139" y="1028519"/>
            <a:ext cx="0" cy="602200"/>
          </a:xfrm>
          <a:prstGeom prst="straightConnector1">
            <a:avLst/>
          </a:prstGeom>
          <a:noFill/>
          <a:ln w="38100" cap="flat" cmpd="sng">
            <a:solidFill>
              <a:srgbClr val="52B017"/>
            </a:solidFill>
            <a:prstDash val="solid"/>
            <a:miter lim="800000"/>
            <a:headEnd type="none" w="sm" len="sm"/>
            <a:tailEnd type="none" w="sm" len="sm"/>
          </a:ln>
        </p:spPr>
      </p:cxnSp>
      <p:pic>
        <p:nvPicPr>
          <p:cNvPr id="33" name="Imagen 10" descr="Imagen que contiene Texto  Descripción generada automáticamente">
            <a:extLst>
              <a:ext uri="{FF2B5EF4-FFF2-40B4-BE49-F238E27FC236}">
                <a16:creationId xmlns:a16="http://schemas.microsoft.com/office/drawing/2014/main" id="{95902E0C-9C07-41C4-8007-4E4F1E09A5EA}"/>
              </a:ext>
            </a:extLst>
          </p:cNvPr>
          <p:cNvPicPr>
            <a:picLocks noChangeAspect="1"/>
          </p:cNvPicPr>
          <p:nvPr/>
        </p:nvPicPr>
        <p:blipFill>
          <a:blip r:embed="rId6"/>
          <a:stretch>
            <a:fillRect/>
          </a:stretch>
        </p:blipFill>
        <p:spPr>
          <a:xfrm>
            <a:off x="1044237" y="2296263"/>
            <a:ext cx="5959945" cy="3478926"/>
          </a:xfrm>
          <a:prstGeom prst="rect">
            <a:avLst/>
          </a:prstGeom>
        </p:spPr>
      </p:pic>
    </p:spTree>
    <p:extLst>
      <p:ext uri="{BB962C8B-B14F-4D97-AF65-F5344CB8AC3E}">
        <p14:creationId xmlns:p14="http://schemas.microsoft.com/office/powerpoint/2010/main" val="1945472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3" name="Imagen 2">
            <a:extLst>
              <a:ext uri="{FF2B5EF4-FFF2-40B4-BE49-F238E27FC236}">
                <a16:creationId xmlns:a16="http://schemas.microsoft.com/office/drawing/2014/main" id="{4FE6AFC2-FDE4-F4DA-91D1-92BAE8923A10}"/>
              </a:ext>
            </a:extLst>
          </p:cNvPr>
          <p:cNvPicPr>
            <a:picLocks noChangeAspect="1"/>
          </p:cNvPicPr>
          <p:nvPr/>
        </p:nvPicPr>
        <p:blipFill>
          <a:blip r:embed="rId3"/>
          <a:stretch>
            <a:fillRect/>
          </a:stretch>
        </p:blipFill>
        <p:spPr>
          <a:xfrm>
            <a:off x="1" y="-2"/>
            <a:ext cx="5293848" cy="6668493"/>
          </a:xfrm>
          <a:prstGeom prst="rect">
            <a:avLst/>
          </a:prstGeom>
        </p:spPr>
      </p:pic>
      <p:pic>
        <p:nvPicPr>
          <p:cNvPr id="260" name="Google Shape;260;p2"/>
          <p:cNvPicPr preferRelativeResize="0"/>
          <p:nvPr/>
        </p:nvPicPr>
        <p:blipFill>
          <a:blip r:embed="rId4"/>
          <a:srcRect/>
          <a:stretch/>
        </p:blipFill>
        <p:spPr>
          <a:xfrm>
            <a:off x="3413" y="-186081"/>
            <a:ext cx="12191999" cy="6854572"/>
          </a:xfrm>
          <a:prstGeom prst="rect">
            <a:avLst/>
          </a:prstGeom>
          <a:noFill/>
          <a:ln>
            <a:noFill/>
          </a:ln>
        </p:spPr>
      </p:pic>
      <p:sp>
        <p:nvSpPr>
          <p:cNvPr id="261" name="Google Shape;261;p2"/>
          <p:cNvSpPr txBox="1"/>
          <p:nvPr/>
        </p:nvSpPr>
        <p:spPr>
          <a:xfrm>
            <a:off x="3152243" y="4384110"/>
            <a:ext cx="2661272" cy="27391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s-MX" sz="16600" b="1" i="0" u="none" strike="noStrike" cap="none" dirty="0">
                <a:solidFill>
                  <a:srgbClr val="D8D8D8"/>
                </a:solidFill>
                <a:latin typeface="Calibri"/>
                <a:ea typeface="Calibri"/>
                <a:cs typeface="Calibri"/>
                <a:sym typeface="Calibri"/>
              </a:rPr>
              <a:t>02</a:t>
            </a:r>
            <a:endParaRPr sz="16600" b="1" i="0" u="none" strike="noStrike" cap="none" dirty="0">
              <a:solidFill>
                <a:srgbClr val="D8D8D8"/>
              </a:solidFill>
              <a:latin typeface="Calibri"/>
              <a:ea typeface="Calibri"/>
              <a:cs typeface="Calibri"/>
              <a:sym typeface="Calibri"/>
            </a:endParaRPr>
          </a:p>
        </p:txBody>
      </p:sp>
      <p:sp>
        <p:nvSpPr>
          <p:cNvPr id="263" name="Google Shape;263;p2"/>
          <p:cNvSpPr txBox="1">
            <a:spLocks noGrp="1"/>
          </p:cNvSpPr>
          <p:nvPr>
            <p:ph type="title"/>
          </p:nvPr>
        </p:nvSpPr>
        <p:spPr>
          <a:xfrm>
            <a:off x="5324762" y="1780286"/>
            <a:ext cx="6601100" cy="1297660"/>
          </a:xfrm>
          <a:prstGeom prst="rect">
            <a:avLst/>
          </a:prstGeom>
          <a:noFill/>
          <a:ln>
            <a:noFill/>
          </a:ln>
        </p:spPr>
        <p:txBody>
          <a:bodyPr spcFirstLastPara="1" wrap="square" lIns="91425" tIns="45700" rIns="91425" bIns="45700" anchor="ctr" anchorCtr="0">
            <a:noAutofit/>
          </a:bodyPr>
          <a:lstStyle/>
          <a:p>
            <a:pPr marL="87313" indent="-87313" algn="ctr"/>
            <a:br>
              <a:rPr lang="es-PE" sz="6600" b="1" dirty="0">
                <a:solidFill>
                  <a:srgbClr val="7030A0"/>
                </a:solidFill>
                <a:cs typeface="Arial" panose="020B0604020202020204" pitchFamily="34" charset="0"/>
              </a:rPr>
            </a:br>
            <a:r>
              <a:rPr lang="es-PE" sz="2800" b="1" dirty="0">
                <a:solidFill>
                  <a:schemeClr val="tx1"/>
                </a:solidFill>
                <a:cs typeface="Arial" panose="020B0604020202020204" pitchFamily="34" charset="0"/>
              </a:rPr>
              <a:t>¿Cuál es el enfoque en la formulación de un Plan de Gestión de Recursos Hídricos de Cuenca?</a:t>
            </a:r>
          </a:p>
        </p:txBody>
      </p:sp>
      <p:cxnSp>
        <p:nvCxnSpPr>
          <p:cNvPr id="264" name="Google Shape;264;p2"/>
          <p:cNvCxnSpPr/>
          <p:nvPr/>
        </p:nvCxnSpPr>
        <p:spPr>
          <a:xfrm>
            <a:off x="6524715" y="3676389"/>
            <a:ext cx="4201195" cy="0"/>
          </a:xfrm>
          <a:prstGeom prst="straightConnector1">
            <a:avLst/>
          </a:prstGeom>
          <a:noFill/>
          <a:ln w="38100" cap="flat" cmpd="sng">
            <a:solidFill>
              <a:srgbClr val="408B14"/>
            </a:solidFill>
            <a:prstDash val="solid"/>
            <a:miter lim="800000"/>
            <a:headEnd type="none" w="sm" len="sm"/>
            <a:tailEnd type="none" w="sm" len="sm"/>
          </a:ln>
        </p:spPr>
      </p:cxnSp>
      <p:sp>
        <p:nvSpPr>
          <p:cNvPr id="8" name="Rectángulo 7"/>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0" name="Imagen 9"/>
          <p:cNvPicPr>
            <a:picLocks noChangeAspect="1"/>
          </p:cNvPicPr>
          <p:nvPr/>
        </p:nvPicPr>
        <p:blipFill>
          <a:blip r:embed="rId6"/>
          <a:stretch>
            <a:fillRect/>
          </a:stretch>
        </p:blipFill>
        <p:spPr>
          <a:xfrm>
            <a:off x="5579746" y="387514"/>
            <a:ext cx="1837058" cy="52487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extLst>
      <p:ext uri="{BB962C8B-B14F-4D97-AF65-F5344CB8AC3E}">
        <p14:creationId xmlns:p14="http://schemas.microsoft.com/office/powerpoint/2010/main" val="4146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sp>
        <p:nvSpPr>
          <p:cNvPr id="13" name="Rectángulo 12"/>
          <p:cNvSpPr/>
          <p:nvPr/>
        </p:nvSpPr>
        <p:spPr>
          <a:xfrm>
            <a:off x="739647" y="1627074"/>
            <a:ext cx="4272464" cy="2246769"/>
          </a:xfrm>
          <a:prstGeom prst="rect">
            <a:avLst/>
          </a:prstGeom>
        </p:spPr>
        <p:txBody>
          <a:bodyPr wrap="square">
            <a:spAutoFit/>
          </a:bodyPr>
          <a:lstStyle/>
          <a:p>
            <a:pPr algn="just">
              <a:spcAft>
                <a:spcPts val="0"/>
              </a:spcAft>
            </a:pPr>
            <a:r>
              <a:rPr lang="es-PE" sz="2800" b="1" dirty="0">
                <a:solidFill>
                  <a:schemeClr val="tx1"/>
                </a:solidFill>
                <a:latin typeface="+mj-lt"/>
                <a:ea typeface="Times New Roman" panose="02020603050405020304" pitchFamily="18" charset="0"/>
              </a:rPr>
              <a:t>La Planificación </a:t>
            </a:r>
          </a:p>
          <a:p>
            <a:pPr algn="just">
              <a:spcAft>
                <a:spcPts val="0"/>
              </a:spcAft>
            </a:pPr>
            <a:r>
              <a:rPr lang="es-PE" sz="2800" b="1" dirty="0">
                <a:solidFill>
                  <a:schemeClr val="tx1"/>
                </a:solidFill>
                <a:latin typeface="+mj-lt"/>
                <a:ea typeface="Times New Roman" panose="02020603050405020304" pitchFamily="18" charset="0"/>
              </a:rPr>
              <a:t>con visión compartida:</a:t>
            </a:r>
          </a:p>
          <a:p>
            <a:pPr algn="just">
              <a:spcAft>
                <a:spcPts val="0"/>
              </a:spcAft>
            </a:pPr>
            <a:endParaRPr lang="es-PE" sz="2800" b="1" dirty="0">
              <a:solidFill>
                <a:schemeClr val="tx1"/>
              </a:solidFill>
              <a:latin typeface="+mj-lt"/>
              <a:ea typeface="Times New Roman" panose="02020603050405020304" pitchFamily="18" charset="0"/>
            </a:endParaRPr>
          </a:p>
          <a:p>
            <a:pPr marL="266700" indent="-266700" algn="just">
              <a:spcAft>
                <a:spcPts val="0"/>
              </a:spcAft>
              <a:buFont typeface="+mj-lt"/>
              <a:buAutoNum type="romanUcPeriod"/>
            </a:pPr>
            <a:r>
              <a:rPr lang="es-PE" sz="2800" dirty="0">
                <a:solidFill>
                  <a:schemeClr val="tx1"/>
                </a:solidFill>
                <a:latin typeface="+mj-lt"/>
                <a:ea typeface="Times New Roman" panose="02020603050405020304" pitchFamily="18" charset="0"/>
              </a:rPr>
              <a:t> Planificación de los recursos hídricos;</a:t>
            </a:r>
          </a:p>
        </p:txBody>
      </p:sp>
      <p:pic>
        <p:nvPicPr>
          <p:cNvPr id="2052" name="Picture 4" descr="Descarga Vector De Ilustración Del Concepto De Trabajo En Equipo"/>
          <p:cNvPicPr>
            <a:picLocks noChangeAspect="1" noChangeArrowheads="1"/>
          </p:cNvPicPr>
          <p:nvPr/>
        </p:nvPicPr>
        <p:blipFill rotWithShape="1">
          <a:blip r:embed="rId6">
            <a:extLst>
              <a:ext uri="{28A0092B-C50C-407E-A947-70E740481C1C}">
                <a14:useLocalDpi xmlns:a14="http://schemas.microsoft.com/office/drawing/2010/main" val="0"/>
              </a:ext>
            </a:extLst>
          </a:blip>
          <a:srcRect b="9442"/>
          <a:stretch/>
        </p:blipFill>
        <p:spPr bwMode="auto">
          <a:xfrm>
            <a:off x="5763031" y="1079122"/>
            <a:ext cx="4865153" cy="312310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72E4AF44-8C45-4FAD-92D9-96BB504AA09D}"/>
              </a:ext>
            </a:extLst>
          </p:cNvPr>
          <p:cNvSpPr/>
          <p:nvPr/>
        </p:nvSpPr>
        <p:spPr>
          <a:xfrm>
            <a:off x="739647" y="4285735"/>
            <a:ext cx="11271120" cy="2246769"/>
          </a:xfrm>
          <a:prstGeom prst="rect">
            <a:avLst/>
          </a:prstGeom>
        </p:spPr>
        <p:txBody>
          <a:bodyPr wrap="square">
            <a:spAutoFit/>
          </a:bodyPr>
          <a:lstStyle/>
          <a:p>
            <a:pPr algn="just">
              <a:spcAft>
                <a:spcPts val="0"/>
              </a:spcAft>
            </a:pPr>
            <a:r>
              <a:rPr lang="es-PE" sz="2800" dirty="0">
                <a:solidFill>
                  <a:schemeClr val="tx1"/>
                </a:solidFill>
                <a:latin typeface="+mj-lt"/>
                <a:ea typeface="Times New Roman" panose="02020603050405020304" pitchFamily="18" charset="0"/>
              </a:rPr>
              <a:t>II. Participación estructurada de los usuarios, partes interesadas y autoridades de la cuenca;</a:t>
            </a:r>
          </a:p>
          <a:p>
            <a:pPr algn="just">
              <a:spcAft>
                <a:spcPts val="0"/>
              </a:spcAft>
            </a:pPr>
            <a:r>
              <a:rPr lang="es-PE" sz="2800" dirty="0">
                <a:solidFill>
                  <a:schemeClr val="tx1"/>
                </a:solidFill>
                <a:latin typeface="+mj-lt"/>
                <a:ea typeface="Times New Roman" panose="02020603050405020304" pitchFamily="18" charset="0"/>
              </a:rPr>
              <a:t> </a:t>
            </a:r>
          </a:p>
          <a:p>
            <a:pPr algn="just">
              <a:spcAft>
                <a:spcPts val="0"/>
              </a:spcAft>
            </a:pPr>
            <a:r>
              <a:rPr lang="es-PE" sz="2800" dirty="0">
                <a:solidFill>
                  <a:schemeClr val="tx1"/>
                </a:solidFill>
                <a:latin typeface="+mj-lt"/>
                <a:ea typeface="Times New Roman" panose="02020603050405020304" pitchFamily="18" charset="0"/>
              </a:rPr>
              <a:t>III. Modelo colaborativo para la proyección de los diferentes escenarios en la gestión de los recursos hídricos. </a:t>
            </a:r>
            <a:endParaRPr lang="es-PE" sz="2800" dirty="0">
              <a:solidFill>
                <a:schemeClr val="tx1"/>
              </a:solidFill>
              <a:effectLst/>
              <a:latin typeface="+mj-lt"/>
              <a:ea typeface="Times New Roman" panose="02020603050405020304" pitchFamily="18" charset="0"/>
            </a:endParaRPr>
          </a:p>
        </p:txBody>
      </p:sp>
    </p:spTree>
    <p:extLst>
      <p:ext uri="{BB962C8B-B14F-4D97-AF65-F5344CB8AC3E}">
        <p14:creationId xmlns:p14="http://schemas.microsoft.com/office/powerpoint/2010/main" val="3921706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3" name="Imagen 2">
            <a:extLst>
              <a:ext uri="{FF2B5EF4-FFF2-40B4-BE49-F238E27FC236}">
                <a16:creationId xmlns:a16="http://schemas.microsoft.com/office/drawing/2014/main" id="{4FE6AFC2-FDE4-F4DA-91D1-92BAE8923A10}"/>
              </a:ext>
            </a:extLst>
          </p:cNvPr>
          <p:cNvPicPr>
            <a:picLocks noChangeAspect="1"/>
          </p:cNvPicPr>
          <p:nvPr/>
        </p:nvPicPr>
        <p:blipFill>
          <a:blip r:embed="rId3"/>
          <a:stretch>
            <a:fillRect/>
          </a:stretch>
        </p:blipFill>
        <p:spPr>
          <a:xfrm>
            <a:off x="1" y="-2"/>
            <a:ext cx="5293848" cy="6668493"/>
          </a:xfrm>
          <a:prstGeom prst="rect">
            <a:avLst/>
          </a:prstGeom>
        </p:spPr>
      </p:pic>
      <p:pic>
        <p:nvPicPr>
          <p:cNvPr id="260" name="Google Shape;260;p2"/>
          <p:cNvPicPr preferRelativeResize="0"/>
          <p:nvPr/>
        </p:nvPicPr>
        <p:blipFill>
          <a:blip r:embed="rId4"/>
          <a:srcRect/>
          <a:stretch/>
        </p:blipFill>
        <p:spPr>
          <a:xfrm>
            <a:off x="1" y="-186081"/>
            <a:ext cx="12191999" cy="6854572"/>
          </a:xfrm>
          <a:prstGeom prst="rect">
            <a:avLst/>
          </a:prstGeom>
          <a:noFill/>
          <a:ln>
            <a:noFill/>
          </a:ln>
        </p:spPr>
      </p:pic>
      <p:sp>
        <p:nvSpPr>
          <p:cNvPr id="261" name="Google Shape;261;p2"/>
          <p:cNvSpPr txBox="1"/>
          <p:nvPr/>
        </p:nvSpPr>
        <p:spPr>
          <a:xfrm>
            <a:off x="3152243" y="4384110"/>
            <a:ext cx="2661272" cy="27391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s-MX" sz="16600" b="1" i="0" u="none" strike="noStrike" cap="none" dirty="0">
                <a:solidFill>
                  <a:srgbClr val="D8D8D8"/>
                </a:solidFill>
                <a:latin typeface="Calibri"/>
                <a:ea typeface="Calibri"/>
                <a:cs typeface="Calibri"/>
                <a:sym typeface="Calibri"/>
              </a:rPr>
              <a:t>03</a:t>
            </a:r>
            <a:endParaRPr sz="16600" b="1" i="0" u="none" strike="noStrike" cap="none" dirty="0">
              <a:solidFill>
                <a:srgbClr val="D8D8D8"/>
              </a:solidFill>
              <a:latin typeface="Calibri"/>
              <a:ea typeface="Calibri"/>
              <a:cs typeface="Calibri"/>
              <a:sym typeface="Calibri"/>
            </a:endParaRPr>
          </a:p>
        </p:txBody>
      </p:sp>
      <p:sp>
        <p:nvSpPr>
          <p:cNvPr id="263" name="Google Shape;263;p2"/>
          <p:cNvSpPr txBox="1">
            <a:spLocks noGrp="1"/>
          </p:cNvSpPr>
          <p:nvPr>
            <p:ph type="title"/>
          </p:nvPr>
        </p:nvSpPr>
        <p:spPr>
          <a:xfrm>
            <a:off x="5324762" y="1780286"/>
            <a:ext cx="6601100" cy="1601798"/>
          </a:xfrm>
          <a:prstGeom prst="rect">
            <a:avLst/>
          </a:prstGeom>
          <a:noFill/>
          <a:ln>
            <a:noFill/>
          </a:ln>
        </p:spPr>
        <p:txBody>
          <a:bodyPr spcFirstLastPara="1" wrap="square" lIns="91425" tIns="45700" rIns="91425" bIns="45700" anchor="ctr" anchorCtr="0">
            <a:noAutofit/>
          </a:bodyPr>
          <a:lstStyle/>
          <a:p>
            <a:pPr marL="87313" indent="-87313" algn="ctr"/>
            <a:br>
              <a:rPr lang="es-PE" sz="6600" b="1" dirty="0">
                <a:solidFill>
                  <a:srgbClr val="7030A0"/>
                </a:solidFill>
                <a:cs typeface="Arial" panose="020B0604020202020204" pitchFamily="34" charset="0"/>
              </a:rPr>
            </a:br>
            <a:r>
              <a:rPr lang="es-PE" sz="2800" b="1" dirty="0">
                <a:solidFill>
                  <a:schemeClr val="tx1"/>
                </a:solidFill>
                <a:cs typeface="Arial" panose="020B0604020202020204" pitchFamily="34" charset="0"/>
              </a:rPr>
              <a:t>¿ Cuáles son las etapas del proceso participativo del Plan de Gestión de Recursos Hídricos de Cuenca? </a:t>
            </a:r>
          </a:p>
        </p:txBody>
      </p:sp>
      <p:cxnSp>
        <p:nvCxnSpPr>
          <p:cNvPr id="264" name="Google Shape;264;p2"/>
          <p:cNvCxnSpPr/>
          <p:nvPr/>
        </p:nvCxnSpPr>
        <p:spPr>
          <a:xfrm>
            <a:off x="6524715" y="3676389"/>
            <a:ext cx="4201195" cy="0"/>
          </a:xfrm>
          <a:prstGeom prst="straightConnector1">
            <a:avLst/>
          </a:prstGeom>
          <a:noFill/>
          <a:ln w="38100" cap="flat" cmpd="sng">
            <a:solidFill>
              <a:srgbClr val="408B14"/>
            </a:solidFill>
            <a:prstDash val="solid"/>
            <a:miter lim="800000"/>
            <a:headEnd type="none" w="sm" len="sm"/>
            <a:tailEnd type="none" w="sm" len="sm"/>
          </a:ln>
        </p:spPr>
      </p:cxnSp>
      <p:sp>
        <p:nvSpPr>
          <p:cNvPr id="8" name="Rectángulo 7"/>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0" name="Imagen 9"/>
          <p:cNvPicPr>
            <a:picLocks noChangeAspect="1"/>
          </p:cNvPicPr>
          <p:nvPr/>
        </p:nvPicPr>
        <p:blipFill>
          <a:blip r:embed="rId6"/>
          <a:stretch>
            <a:fillRect/>
          </a:stretch>
        </p:blipFill>
        <p:spPr>
          <a:xfrm>
            <a:off x="5579746" y="387514"/>
            <a:ext cx="1837058" cy="52487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extLst>
      <p:ext uri="{BB962C8B-B14F-4D97-AF65-F5344CB8AC3E}">
        <p14:creationId xmlns:p14="http://schemas.microsoft.com/office/powerpoint/2010/main" val="371938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124" y="5722"/>
            <a:ext cx="12027876" cy="72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73" y="54576"/>
            <a:ext cx="1468808" cy="621096"/>
          </a:xfrm>
          <a:prstGeom prst="rect">
            <a:avLst/>
          </a:prstGeom>
        </p:spPr>
      </p:pic>
      <p:pic>
        <p:nvPicPr>
          <p:cNvPr id="6" name="Imagen 5"/>
          <p:cNvPicPr>
            <a:picLocks noChangeAspect="1"/>
          </p:cNvPicPr>
          <p:nvPr/>
        </p:nvPicPr>
        <p:blipFill>
          <a:blip r:embed="rId3"/>
          <a:stretch>
            <a:fillRect/>
          </a:stretch>
        </p:blipFill>
        <p:spPr>
          <a:xfrm>
            <a:off x="407177" y="102688"/>
            <a:ext cx="1837058" cy="52487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95" y="81205"/>
            <a:ext cx="1211305" cy="56783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47" y="-21345"/>
            <a:ext cx="1196444" cy="789127"/>
          </a:xfrm>
          <a:prstGeom prst="rect">
            <a:avLst/>
          </a:prstGeom>
        </p:spPr>
      </p:pic>
      <p:graphicFrame>
        <p:nvGraphicFramePr>
          <p:cNvPr id="9" name="Diagrama 8"/>
          <p:cNvGraphicFramePr/>
          <p:nvPr>
            <p:extLst>
              <p:ext uri="{D42A27DB-BD31-4B8C-83A1-F6EECF244321}">
                <p14:modId xmlns:p14="http://schemas.microsoft.com/office/powerpoint/2010/main" val="300397666"/>
              </p:ext>
            </p:extLst>
          </p:nvPr>
        </p:nvGraphicFramePr>
        <p:xfrm>
          <a:off x="971550" y="1085850"/>
          <a:ext cx="10763250" cy="54334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812894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3" name="Imagen 2">
            <a:extLst>
              <a:ext uri="{FF2B5EF4-FFF2-40B4-BE49-F238E27FC236}">
                <a16:creationId xmlns:a16="http://schemas.microsoft.com/office/drawing/2014/main" id="{4FE6AFC2-FDE4-F4DA-91D1-92BAE8923A10}"/>
              </a:ext>
            </a:extLst>
          </p:cNvPr>
          <p:cNvPicPr>
            <a:picLocks noChangeAspect="1"/>
          </p:cNvPicPr>
          <p:nvPr/>
        </p:nvPicPr>
        <p:blipFill>
          <a:blip r:embed="rId3"/>
          <a:stretch>
            <a:fillRect/>
          </a:stretch>
        </p:blipFill>
        <p:spPr>
          <a:xfrm>
            <a:off x="1" y="-2"/>
            <a:ext cx="5293848" cy="6668493"/>
          </a:xfrm>
          <a:prstGeom prst="rect">
            <a:avLst/>
          </a:prstGeom>
        </p:spPr>
      </p:pic>
      <p:pic>
        <p:nvPicPr>
          <p:cNvPr id="260" name="Google Shape;260;p2"/>
          <p:cNvPicPr preferRelativeResize="0"/>
          <p:nvPr/>
        </p:nvPicPr>
        <p:blipFill>
          <a:blip r:embed="rId4"/>
          <a:srcRect/>
          <a:stretch/>
        </p:blipFill>
        <p:spPr>
          <a:xfrm>
            <a:off x="3413" y="-186081"/>
            <a:ext cx="12191999" cy="6854572"/>
          </a:xfrm>
          <a:prstGeom prst="rect">
            <a:avLst/>
          </a:prstGeom>
          <a:noFill/>
          <a:ln>
            <a:noFill/>
          </a:ln>
        </p:spPr>
      </p:pic>
      <p:sp>
        <p:nvSpPr>
          <p:cNvPr id="261" name="Google Shape;261;p2"/>
          <p:cNvSpPr txBox="1"/>
          <p:nvPr/>
        </p:nvSpPr>
        <p:spPr>
          <a:xfrm>
            <a:off x="3152243" y="4384110"/>
            <a:ext cx="2661272" cy="27391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s-MX" sz="16600" b="1" i="0" u="none" strike="noStrike" cap="none" dirty="0">
                <a:solidFill>
                  <a:srgbClr val="D8D8D8"/>
                </a:solidFill>
                <a:latin typeface="Calibri"/>
                <a:ea typeface="Calibri"/>
                <a:cs typeface="Calibri"/>
                <a:sym typeface="Calibri"/>
              </a:rPr>
              <a:t>04</a:t>
            </a:r>
            <a:endParaRPr sz="16600" b="1" i="0" u="none" strike="noStrike" cap="none" dirty="0">
              <a:solidFill>
                <a:srgbClr val="D8D8D8"/>
              </a:solidFill>
              <a:latin typeface="Calibri"/>
              <a:ea typeface="Calibri"/>
              <a:cs typeface="Calibri"/>
              <a:sym typeface="Calibri"/>
            </a:endParaRPr>
          </a:p>
        </p:txBody>
      </p:sp>
      <p:sp>
        <p:nvSpPr>
          <p:cNvPr id="263" name="Google Shape;263;p2"/>
          <p:cNvSpPr txBox="1">
            <a:spLocks noGrp="1"/>
          </p:cNvSpPr>
          <p:nvPr>
            <p:ph type="title"/>
          </p:nvPr>
        </p:nvSpPr>
        <p:spPr>
          <a:xfrm>
            <a:off x="5324762" y="1780286"/>
            <a:ext cx="6601100" cy="1297660"/>
          </a:xfrm>
          <a:prstGeom prst="rect">
            <a:avLst/>
          </a:prstGeom>
          <a:noFill/>
          <a:ln>
            <a:noFill/>
          </a:ln>
        </p:spPr>
        <p:txBody>
          <a:bodyPr spcFirstLastPara="1" wrap="square" lIns="91425" tIns="45700" rIns="91425" bIns="45700" anchor="ctr" anchorCtr="0">
            <a:noAutofit/>
          </a:bodyPr>
          <a:lstStyle/>
          <a:p>
            <a:pPr marL="87313" indent="-87313" algn="ctr"/>
            <a:br>
              <a:rPr lang="es-PE" sz="6600" b="1" dirty="0">
                <a:solidFill>
                  <a:srgbClr val="7030A0"/>
                </a:solidFill>
                <a:cs typeface="Arial" panose="020B0604020202020204" pitchFamily="34" charset="0"/>
              </a:rPr>
            </a:br>
            <a:r>
              <a:rPr lang="es-PE" sz="2800" b="1" dirty="0">
                <a:solidFill>
                  <a:schemeClr val="tx1"/>
                </a:solidFill>
                <a:cs typeface="Arial" panose="020B0604020202020204" pitchFamily="34" charset="0"/>
              </a:rPr>
              <a:t>¿Por qué la Planificación de la Gestión Integrada de Recursos Hídricos (GIRH) es un proceso interactivo?</a:t>
            </a:r>
            <a:br>
              <a:rPr lang="es-PE" sz="2800" b="1" dirty="0">
                <a:solidFill>
                  <a:srgbClr val="7030A0"/>
                </a:solidFill>
                <a:cs typeface="Arial" panose="020B0604020202020204" pitchFamily="34" charset="0"/>
              </a:rPr>
            </a:br>
            <a:endParaRPr lang="es-PE" sz="2800" b="1" dirty="0">
              <a:solidFill>
                <a:schemeClr val="tx1"/>
              </a:solidFill>
              <a:cs typeface="Arial" panose="020B0604020202020204" pitchFamily="34" charset="0"/>
            </a:endParaRPr>
          </a:p>
        </p:txBody>
      </p:sp>
      <p:cxnSp>
        <p:nvCxnSpPr>
          <p:cNvPr id="264" name="Google Shape;264;p2"/>
          <p:cNvCxnSpPr/>
          <p:nvPr/>
        </p:nvCxnSpPr>
        <p:spPr>
          <a:xfrm>
            <a:off x="6524715" y="3676389"/>
            <a:ext cx="4201195" cy="0"/>
          </a:xfrm>
          <a:prstGeom prst="straightConnector1">
            <a:avLst/>
          </a:prstGeom>
          <a:noFill/>
          <a:ln w="38100" cap="flat" cmpd="sng">
            <a:solidFill>
              <a:srgbClr val="408B14"/>
            </a:solidFill>
            <a:prstDash val="solid"/>
            <a:miter lim="800000"/>
            <a:headEnd type="none" w="sm" len="sm"/>
            <a:tailEnd type="none" w="sm" len="sm"/>
          </a:ln>
        </p:spPr>
      </p:cxnSp>
      <p:sp>
        <p:nvSpPr>
          <p:cNvPr id="8" name="Rectángulo 7"/>
          <p:cNvSpPr/>
          <p:nvPr/>
        </p:nvSpPr>
        <p:spPr>
          <a:xfrm>
            <a:off x="4415692" y="347662"/>
            <a:ext cx="6877539" cy="84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89" y="383299"/>
            <a:ext cx="1352036" cy="571718"/>
          </a:xfrm>
          <a:prstGeom prst="rect">
            <a:avLst/>
          </a:prstGeom>
        </p:spPr>
      </p:pic>
      <p:pic>
        <p:nvPicPr>
          <p:cNvPr id="10" name="Imagen 9"/>
          <p:cNvPicPr>
            <a:picLocks noChangeAspect="1"/>
          </p:cNvPicPr>
          <p:nvPr/>
        </p:nvPicPr>
        <p:blipFill>
          <a:blip r:embed="rId6"/>
          <a:stretch>
            <a:fillRect/>
          </a:stretch>
        </p:blipFill>
        <p:spPr>
          <a:xfrm>
            <a:off x="5579746" y="387514"/>
            <a:ext cx="1837058" cy="52487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290" y="406267"/>
            <a:ext cx="1039645" cy="487366"/>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9034" y="315978"/>
            <a:ext cx="1070957" cy="706361"/>
          </a:xfrm>
          <a:prstGeom prst="rect">
            <a:avLst/>
          </a:prstGeom>
        </p:spPr>
      </p:pic>
    </p:spTree>
    <p:extLst>
      <p:ext uri="{BB962C8B-B14F-4D97-AF65-F5344CB8AC3E}">
        <p14:creationId xmlns:p14="http://schemas.microsoft.com/office/powerpoint/2010/main" val="1244200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2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889</Words>
  <Application>Microsoft Office PowerPoint</Application>
  <PresentationFormat>Panorámica</PresentationFormat>
  <Paragraphs>96</Paragraphs>
  <Slides>21</Slides>
  <Notes>10</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21</vt:i4>
      </vt:variant>
    </vt:vector>
  </HeadingPairs>
  <TitlesOfParts>
    <vt:vector size="31" baseType="lpstr">
      <vt:lpstr>MS PGothic</vt:lpstr>
      <vt:lpstr>Symbol</vt:lpstr>
      <vt:lpstr>Cambria</vt:lpstr>
      <vt:lpstr>Arial</vt:lpstr>
      <vt:lpstr>Calibri</vt:lpstr>
      <vt:lpstr>Arial Narrow</vt:lpstr>
      <vt:lpstr>Times New Roman</vt:lpstr>
      <vt:lpstr>2_Diseño personalizado</vt:lpstr>
      <vt:lpstr>1_Diseño personalizado</vt:lpstr>
      <vt:lpstr>3_Diseño personalizado</vt:lpstr>
      <vt:lpstr>Presentación de PowerPoint</vt:lpstr>
      <vt:lpstr>Formulación del Plan Gestión de Recursos Hídricos de las Cuencas Chillón - Rímac - Lurín</vt:lpstr>
      <vt:lpstr>Presentación de PowerPoint</vt:lpstr>
      <vt:lpstr>Presentación de PowerPoint</vt:lpstr>
      <vt:lpstr> ¿Cuál es el enfoque en la formulación de un Plan de Gestión de Recursos Hídricos de Cuenca?</vt:lpstr>
      <vt:lpstr>Presentación de PowerPoint</vt:lpstr>
      <vt:lpstr> ¿ Cuáles son las etapas del proceso participativo del Plan de Gestión de Recursos Hídricos de Cuenca? </vt:lpstr>
      <vt:lpstr>Presentación de PowerPoint</vt:lpstr>
      <vt:lpstr> ¿Por qué la Planificación de la Gestión Integrada de Recursos Hídricos (GIRH) es un proceso interactivo? </vt:lpstr>
      <vt:lpstr>Presentación de PowerPoint</vt:lpstr>
      <vt:lpstr> ¿Considera el PGRHC los Ejes Temáticos establecidos en la PENRH y las líneas de Acción de Seguridad Hídrica-SH establecidas para el Perú?</vt:lpstr>
      <vt:lpstr>Presentación de PowerPoint</vt:lpstr>
      <vt:lpstr> ¿En cuántos niveles se organizan los actores? </vt:lpstr>
      <vt:lpstr>Presentación de PowerPoint</vt:lpstr>
      <vt:lpstr> ¿Cuál es el proceso del Diagnóstico- Línea Base? </vt:lpstr>
      <vt:lpstr>Presentación de PowerPoint</vt:lpstr>
      <vt:lpstr>Presentación de PowerPoint</vt:lpstr>
      <vt:lpstr> ¿Cuál es la finalidad y el objetivo del PGRHC?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Carlo Zapata</cp:lastModifiedBy>
  <cp:revision>27</cp:revision>
  <dcterms:created xsi:type="dcterms:W3CDTF">2020-06-12T02:29:55Z</dcterms:created>
  <dcterms:modified xsi:type="dcterms:W3CDTF">2024-10-24T11:53:42Z</dcterms:modified>
</cp:coreProperties>
</file>